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4"/>
    <p:sldMasterId id="2147483696" r:id="rId5"/>
  </p:sldMasterIdLst>
  <p:notesMasterIdLst>
    <p:notesMasterId r:id="rId35"/>
  </p:notesMasterIdLst>
  <p:sldIdLst>
    <p:sldId id="256" r:id="rId6"/>
    <p:sldId id="389" r:id="rId7"/>
    <p:sldId id="387" r:id="rId8"/>
    <p:sldId id="365" r:id="rId9"/>
    <p:sldId id="390" r:id="rId10"/>
    <p:sldId id="270" r:id="rId11"/>
    <p:sldId id="392" r:id="rId12"/>
    <p:sldId id="393" r:id="rId13"/>
    <p:sldId id="366" r:id="rId14"/>
    <p:sldId id="368" r:id="rId15"/>
    <p:sldId id="372" r:id="rId16"/>
    <p:sldId id="370" r:id="rId17"/>
    <p:sldId id="371" r:id="rId18"/>
    <p:sldId id="398" r:id="rId19"/>
    <p:sldId id="399" r:id="rId20"/>
    <p:sldId id="400" r:id="rId21"/>
    <p:sldId id="401" r:id="rId22"/>
    <p:sldId id="377" r:id="rId23"/>
    <p:sldId id="402" r:id="rId24"/>
    <p:sldId id="403" r:id="rId25"/>
    <p:sldId id="350" r:id="rId26"/>
    <p:sldId id="363" r:id="rId27"/>
    <p:sldId id="396" r:id="rId28"/>
    <p:sldId id="397" r:id="rId29"/>
    <p:sldId id="384" r:id="rId30"/>
    <p:sldId id="394" r:id="rId31"/>
    <p:sldId id="386" r:id="rId32"/>
    <p:sldId id="383" r:id="rId33"/>
    <p:sldId id="395" r:id="rId34"/>
  </p:sldIdLst>
  <p:sldSz cx="9144000" cy="5143500" type="screen16x9"/>
  <p:notesSz cx="6858000" cy="9144000"/>
  <p:embeddedFontLst>
    <p:embeddedFont>
      <p:font typeface="Calibri" panose="020F0502020204030204" pitchFamily="34" charset="0"/>
      <p:regular r:id="rId36"/>
      <p:bold r:id="rId37"/>
      <p:italic r:id="rId38"/>
      <p:boldItalic r:id="rId39"/>
    </p:embeddedFont>
    <p:embeddedFont>
      <p:font typeface="Roboto" panose="02000000000000000000" pitchFamily="2"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 initials="" lastIdx="5" clrIdx="0"/>
  <p:cmAuthor id="2" name="Thomas Sinclair" initials="TS" lastIdx="11" clrIdx="1">
    <p:extLst>
      <p:ext uri="{19B8F6BF-5375-455C-9EA6-DF929625EA0E}">
        <p15:presenceInfo xmlns:p15="http://schemas.microsoft.com/office/powerpoint/2012/main" userId="S::thomass@aie.edu.au::ea7e17c6-715c-40d9-8261-37f47b5b9a0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8CB3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F17877-F2D8-07AA-7E35-7C07BB7BFBC4}" v="2233" dt="2022-08-18T10:47:06.020"/>
    <p1510:client id="{9DA60BA6-BC34-DD1D-9752-FC9D8230ACE0}" v="86" dt="2022-08-18T01:01:09.860"/>
    <p1510:client id="{D1CFB375-1056-4EAE-BE51-76D2AB9F30FE}" v="745" dt="2022-08-18T11:34:15.735"/>
  </p1510:revLst>
</p1510:revInfo>
</file>

<file path=ppt/tableStyles.xml><?xml version="1.0" encoding="utf-8"?>
<a:tblStyleLst xmlns:a="http://schemas.openxmlformats.org/drawingml/2006/main" def="{2DE40A0A-F175-4DEE-BA99-264EB937CA04}">
  <a:tblStyle styleId="{2DE40A0A-F175-4DEE-BA99-264EB937CA04}"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203" d="100"/>
          <a:sy n="203" d="100"/>
        </p:scale>
        <p:origin x="59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font" Target="fonts/font4.fntdata"/><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font" Target="fonts/font7.fntdata"/><Relationship Id="rId47"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font" Target="fonts/font1.fntdata"/><Relationship Id="rId49"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tableStyles" Target="tableStyle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font" Target="fonts/font3.fntdata"/><Relationship Id="rId46" Type="http://schemas.openxmlformats.org/officeDocument/2006/relationships/viewProps" Target="viewProps.xml"/><Relationship Id="rId20" Type="http://schemas.openxmlformats.org/officeDocument/2006/relationships/slide" Target="slides/slide15.xml"/><Relationship Id="rId41" Type="http://schemas.openxmlformats.org/officeDocument/2006/relationships/font" Target="fonts/font6.fntdata"/><Relationship Id="rId1" Type="http://schemas.openxmlformats.org/officeDocument/2006/relationships/customXml" Target="../customXml/item1.xml"/><Relationship Id="rId6" Type="http://schemas.openxmlformats.org/officeDocument/2006/relationships/slide" Target="slides/slide1.xml"/></Relationships>
</file>

<file path=ppt/media/image1.jpeg>
</file>

<file path=ppt/media/image10.PNG>
</file>

<file path=ppt/media/image11.PNG>
</file>

<file path=ppt/media/image12.PNG>
</file>

<file path=ppt/media/image13.PNG>
</file>

<file path=ppt/media/image14.jpg>
</file>

<file path=ppt/media/image15.jp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1"/>
              </a:buClr>
              <a:buSzPts val="1400"/>
              <a:buFont typeface="Arial"/>
              <a:buNone/>
              <a:defRPr sz="11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Clr>
                <a:schemeClr val="dk1"/>
              </a:buClr>
              <a:buSzPts val="1400"/>
              <a:buFont typeface="Arial"/>
              <a:buNone/>
              <a:defRPr sz="11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Clr>
                <a:schemeClr val="dk1"/>
              </a:buClr>
              <a:buSzPts val="1400"/>
              <a:buFont typeface="Arial"/>
              <a:buNone/>
              <a:defRPr sz="11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Clr>
                <a:schemeClr val="dk1"/>
              </a:buClr>
              <a:buSzPts val="1400"/>
              <a:buFont typeface="Arial"/>
              <a:buNone/>
              <a:defRPr sz="11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Clr>
                <a:schemeClr val="dk1"/>
              </a:buClr>
              <a:buSzPts val="1400"/>
              <a:buFont typeface="Arial"/>
              <a:buNone/>
              <a:defRPr sz="11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Clr>
                <a:schemeClr val="dk1"/>
              </a:buClr>
              <a:buSzPts val="1400"/>
              <a:buFont typeface="Arial"/>
              <a:buNone/>
              <a:defRPr sz="11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Clr>
                <a:schemeClr val="dk1"/>
              </a:buClr>
              <a:buSzPts val="1400"/>
              <a:buFont typeface="Arial"/>
              <a:buNone/>
              <a:defRPr sz="11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Clr>
                <a:schemeClr val="dk1"/>
              </a:buClr>
              <a:buSzPts val="1400"/>
              <a:buFont typeface="Arial"/>
              <a:buNone/>
              <a:defRPr sz="11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Clr>
                <a:schemeClr val="dk1"/>
              </a:buClr>
              <a:buSzPts val="1400"/>
              <a:buFont typeface="Arial"/>
              <a:buNone/>
              <a:defRPr sz="110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83417431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3: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03" name="Google Shape;203;p3: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961144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c8c0532c2_0_6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323" name="Google Shape;323;g2c8c0532c2_0_60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89490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c8c0532c2_0_6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323" name="Google Shape;323;g2c8c0532c2_0_60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44021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c8c0532c2_0_6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323" name="Google Shape;323;g2c8c0532c2_0_60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22939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c8c0532c2_0_6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323" name="Google Shape;323;g2c8c0532c2_0_60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648847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c8c0532c2_0_6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323" name="Google Shape;323;g2c8c0532c2_0_60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2521454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c8c0532c2_0_6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323" name="Google Shape;323;g2c8c0532c2_0_60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534332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c8c0532c2_0_6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323" name="Google Shape;323;g2c8c0532c2_0_60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358274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c8c0532c2_0_6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323" name="Google Shape;323;g2c8c0532c2_0_60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585340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c8c0532c2_0_6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323" name="Google Shape;323;g2c8c0532c2_0_60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503767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c8c0532c2_0_6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323" name="Google Shape;323;g2c8c0532c2_0_60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425523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10" name="Google Shape;210;p5: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c8c0532c2_0_6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323" name="Google Shape;323;g2c8c0532c2_0_60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613516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SzPts val="1100"/>
              <a:buNone/>
            </a:pPr>
            <a:endParaRPr/>
          </a:p>
        </p:txBody>
      </p:sp>
      <p:sp>
        <p:nvSpPr>
          <p:cNvPr id="177" name="Google Shape;17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441640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p5: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75"/>
              <a:buFont typeface="Arial"/>
              <a:buNone/>
            </a:pPr>
            <a:endParaRPr sz="1100" b="0" i="0" u="none" strike="noStrike" cap="none">
              <a:solidFill>
                <a:schemeClr val="dk1"/>
              </a:solidFill>
              <a:latin typeface="Arial"/>
              <a:ea typeface="Arial"/>
              <a:cs typeface="Arial"/>
              <a:sym typeface="Arial"/>
            </a:endParaRPr>
          </a:p>
        </p:txBody>
      </p:sp>
      <p:sp>
        <p:nvSpPr>
          <p:cNvPr id="406" name="Google Shape;406;p5: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30171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c8c0532c2_0_6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323" name="Google Shape;323;g2c8c0532c2_0_60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059767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c8c0532c2_0_6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323" name="Google Shape;323;g2c8c0532c2_0_60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648274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c8c0532c2_0_6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323" name="Google Shape;323;g2c8c0532c2_0_60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79390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c8c0532c2_0_6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323" name="Google Shape;323;g2c8c0532c2_0_60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623922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c8c0532c2_0_6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323" name="Google Shape;323;g2c8c0532c2_0_60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8190172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p5: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75"/>
              <a:buFont typeface="Arial"/>
              <a:buNone/>
            </a:pPr>
            <a:endParaRPr sz="1100" b="0" i="0" u="none" strike="noStrike" cap="none">
              <a:solidFill>
                <a:schemeClr val="dk1"/>
              </a:solidFill>
              <a:latin typeface="Arial"/>
              <a:ea typeface="Arial"/>
              <a:cs typeface="Arial"/>
              <a:sym typeface="Arial"/>
            </a:endParaRPr>
          </a:p>
        </p:txBody>
      </p:sp>
      <p:sp>
        <p:nvSpPr>
          <p:cNvPr id="406" name="Google Shape;406;p5: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551247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c8c0532c2_0_6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323" name="Google Shape;323;g2c8c0532c2_0_60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716236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2c8c0532c2_0_3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417" name="Google Shape;417;g2c8c0532c2_0_359: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p5: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75"/>
              <a:buFont typeface="Arial"/>
              <a:buNone/>
            </a:pPr>
            <a:endParaRPr sz="1100" b="0" i="0" u="none" strike="noStrike" cap="none">
              <a:solidFill>
                <a:schemeClr val="dk1"/>
              </a:solidFill>
              <a:latin typeface="Arial"/>
              <a:ea typeface="Arial"/>
              <a:cs typeface="Arial"/>
              <a:sym typeface="Arial"/>
            </a:endParaRPr>
          </a:p>
        </p:txBody>
      </p:sp>
      <p:sp>
        <p:nvSpPr>
          <p:cNvPr id="406" name="Google Shape;406;p5: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97736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50" name="Google Shape;250;p23: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c8c0532c2_0_6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323" name="Google Shape;323;g2c8c0532c2_0_60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50" name="Google Shape;250;p23: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825328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50" name="Google Shape;250;p23: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041683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p5: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75"/>
              <a:buFont typeface="Arial"/>
              <a:buNone/>
            </a:pPr>
            <a:endParaRPr sz="1100" b="0" i="0" u="none" strike="noStrike" cap="none">
              <a:solidFill>
                <a:schemeClr val="dk1"/>
              </a:solidFill>
              <a:latin typeface="Arial"/>
              <a:ea typeface="Arial"/>
              <a:cs typeface="Arial"/>
              <a:sym typeface="Arial"/>
            </a:endParaRPr>
          </a:p>
        </p:txBody>
      </p:sp>
      <p:sp>
        <p:nvSpPr>
          <p:cNvPr id="406" name="Google Shape;406;p5: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332409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755575" y="771550"/>
            <a:ext cx="7632848" cy="1728191"/>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4800" b="0" i="0" u="none" strike="noStrike" cap="none">
                <a:solidFill>
                  <a:srgbClr val="00B0F0"/>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12" name="Google Shape;12;p2"/>
          <p:cNvSpPr txBox="1">
            <a:spLocks noGrp="1"/>
          </p:cNvSpPr>
          <p:nvPr>
            <p:ph type="subTitle" idx="1"/>
          </p:nvPr>
        </p:nvSpPr>
        <p:spPr>
          <a:xfrm>
            <a:off x="755575" y="2571750"/>
            <a:ext cx="6400799" cy="1314449"/>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560"/>
              </a:spcBef>
              <a:spcAft>
                <a:spcPts val="0"/>
              </a:spcAft>
              <a:buClr>
                <a:srgbClr val="92D050"/>
              </a:buClr>
              <a:buSzPts val="2800"/>
              <a:buFont typeface="Arial"/>
              <a:buNone/>
              <a:defRPr sz="2800" b="0" i="0" u="none" strike="noStrike" cap="none">
                <a:solidFill>
                  <a:schemeClr val="lt1"/>
                </a:solidFill>
                <a:latin typeface="Calibri"/>
                <a:ea typeface="Calibri"/>
                <a:cs typeface="Calibri"/>
                <a:sym typeface="Calibri"/>
              </a:defRPr>
            </a:lvl1pPr>
            <a:lvl2pPr marL="457200" marR="0" lvl="1" indent="0" algn="ctr" rtl="0">
              <a:lnSpc>
                <a:spcPct val="100000"/>
              </a:lnSpc>
              <a:spcBef>
                <a:spcPts val="480"/>
              </a:spcBef>
              <a:spcAft>
                <a:spcPts val="0"/>
              </a:spcAft>
              <a:buClr>
                <a:srgbClr val="00B0F0"/>
              </a:buClr>
              <a:buSzPts val="2400"/>
              <a:buFont typeface="Arial"/>
              <a:buNone/>
              <a:defRPr sz="2400" b="0" i="0" u="none" strike="noStrike" cap="none">
                <a:solidFill>
                  <a:srgbClr val="888888"/>
                </a:solidFill>
                <a:latin typeface="Calibri"/>
                <a:ea typeface="Calibri"/>
                <a:cs typeface="Calibri"/>
                <a:sym typeface="Calibri"/>
              </a:defRPr>
            </a:lvl2pPr>
            <a:lvl3pPr marL="914400" marR="0" lvl="2"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3pPr>
            <a:lvl4pPr marL="1371600" marR="0" lvl="3" indent="0"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4pPr>
            <a:lvl5pPr marL="1828800" marR="0" lvl="4" indent="0"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5pPr>
            <a:lvl6pPr marL="2286000" marR="0" lvl="5"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L="2743200" marR="0" lvl="6"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L="3200400" marR="0" lvl="7"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L="3657600" marR="0" lvl="8"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3" name="Google Shape;13;p2"/>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5" name="Google Shape;15;p2"/>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5"/>
        <p:cNvGrpSpPr/>
        <p:nvPr/>
      </p:nvGrpSpPr>
      <p:grpSpPr>
        <a:xfrm>
          <a:off x="0" y="0"/>
          <a:ext cx="0" cy="0"/>
          <a:chOff x="0" y="0"/>
          <a:chExt cx="0" cy="0"/>
        </a:xfrm>
      </p:grpSpPr>
      <p:sp>
        <p:nvSpPr>
          <p:cNvPr id="76" name="Google Shape;76;p12"/>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77" name="Google Shape;77;p12"/>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8" name="Google Shape;78;p12"/>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9" name="Google Shape;79;p12"/>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3"/>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13"/>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3" name="Google Shape;83;p13"/>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84"/>
        <p:cNvGrpSpPr/>
        <p:nvPr/>
      </p:nvGrpSpPr>
      <p:grpSpPr>
        <a:xfrm>
          <a:off x="0" y="0"/>
          <a:ext cx="0" cy="0"/>
          <a:chOff x="0" y="0"/>
          <a:chExt cx="0" cy="0"/>
        </a:xfrm>
      </p:grpSpPr>
      <p:sp>
        <p:nvSpPr>
          <p:cNvPr id="85" name="Google Shape;85;p14"/>
          <p:cNvSpPr txBox="1">
            <a:spLocks noGrp="1"/>
          </p:cNvSpPr>
          <p:nvPr>
            <p:ph type="title"/>
          </p:nvPr>
        </p:nvSpPr>
        <p:spPr>
          <a:xfrm>
            <a:off x="1792288" y="3600450"/>
            <a:ext cx="5486399" cy="425053"/>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86" name="Google Shape;86;p14"/>
          <p:cNvSpPr>
            <a:spLocks noGrp="1"/>
          </p:cNvSpPr>
          <p:nvPr>
            <p:ph type="pic" idx="2"/>
          </p:nvPr>
        </p:nvSpPr>
        <p:spPr>
          <a:xfrm>
            <a:off x="1792288" y="459581"/>
            <a:ext cx="5486399" cy="3086099"/>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640"/>
              </a:spcBef>
              <a:spcAft>
                <a:spcPts val="0"/>
              </a:spcAft>
              <a:buClr>
                <a:srgbClr val="92D050"/>
              </a:buClr>
              <a:buSzPts val="1400"/>
              <a:buFont typeface="Arial"/>
              <a:buNone/>
              <a:defRPr sz="3200" b="0" i="0" u="none" strike="noStrike" cap="none">
                <a:solidFill>
                  <a:schemeClr val="lt1"/>
                </a:solidFill>
                <a:latin typeface="Calibri"/>
                <a:ea typeface="Calibri"/>
                <a:cs typeface="Calibri"/>
                <a:sym typeface="Calibri"/>
              </a:defRPr>
            </a:lvl1pPr>
            <a:lvl2pPr marL="457200" marR="0" lvl="1" indent="0" algn="l" rtl="0">
              <a:lnSpc>
                <a:spcPct val="100000"/>
              </a:lnSpc>
              <a:spcBef>
                <a:spcPts val="560"/>
              </a:spcBef>
              <a:spcAft>
                <a:spcPts val="0"/>
              </a:spcAft>
              <a:buClr>
                <a:srgbClr val="00B0F0"/>
              </a:buClr>
              <a:buSzPts val="1400"/>
              <a:buFont typeface="Arial"/>
              <a:buNone/>
              <a:defRPr sz="2800" b="0" i="0" u="none" strike="noStrike" cap="none">
                <a:solidFill>
                  <a:schemeClr val="lt1"/>
                </a:solidFill>
                <a:latin typeface="Calibri"/>
                <a:ea typeface="Calibri"/>
                <a:cs typeface="Calibri"/>
                <a:sym typeface="Calibri"/>
              </a:defRPr>
            </a:lvl2pPr>
            <a:lvl3pPr marL="914400" marR="0" lvl="2" indent="0" algn="l" rtl="0">
              <a:lnSpc>
                <a:spcPct val="100000"/>
              </a:lnSpc>
              <a:spcBef>
                <a:spcPts val="480"/>
              </a:spcBef>
              <a:spcAft>
                <a:spcPts val="0"/>
              </a:spcAft>
              <a:buClr>
                <a:schemeClr val="lt1"/>
              </a:buClr>
              <a:buSzPts val="1400"/>
              <a:buFont typeface="Arial"/>
              <a:buNone/>
              <a:defRPr sz="2400" b="0" i="0" u="none" strike="noStrike" cap="none">
                <a:solidFill>
                  <a:schemeClr val="lt1"/>
                </a:solidFill>
                <a:latin typeface="Calibri"/>
                <a:ea typeface="Calibri"/>
                <a:cs typeface="Calibri"/>
                <a:sym typeface="Calibri"/>
              </a:defRPr>
            </a:lvl3pPr>
            <a:lvl4pPr marL="1371600" marR="0" lvl="3" indent="0" algn="l" rtl="0">
              <a:lnSpc>
                <a:spcPct val="100000"/>
              </a:lnSpc>
              <a:spcBef>
                <a:spcPts val="400"/>
              </a:spcBef>
              <a:spcAft>
                <a:spcPts val="0"/>
              </a:spcAft>
              <a:buClr>
                <a:schemeClr val="lt1"/>
              </a:buClr>
              <a:buSzPts val="1400"/>
              <a:buFont typeface="Arial"/>
              <a:buNone/>
              <a:defRPr sz="2000" b="0" i="0" u="none" strike="noStrike" cap="none">
                <a:solidFill>
                  <a:schemeClr val="lt1"/>
                </a:solidFill>
                <a:latin typeface="Calibri"/>
                <a:ea typeface="Calibri"/>
                <a:cs typeface="Calibri"/>
                <a:sym typeface="Calibri"/>
              </a:defRPr>
            </a:lvl4pPr>
            <a:lvl5pPr marL="1828800" marR="0" lvl="4" indent="0" algn="l" rtl="0">
              <a:lnSpc>
                <a:spcPct val="100000"/>
              </a:lnSpc>
              <a:spcBef>
                <a:spcPts val="400"/>
              </a:spcBef>
              <a:spcAft>
                <a:spcPts val="0"/>
              </a:spcAft>
              <a:buClr>
                <a:schemeClr val="lt1"/>
              </a:buClr>
              <a:buSzPts val="1400"/>
              <a:buFont typeface="Arial"/>
              <a:buNone/>
              <a:defRPr sz="2000" b="0" i="0" u="none" strike="noStrike" cap="none">
                <a:solidFill>
                  <a:schemeClr val="lt1"/>
                </a:solidFill>
                <a:latin typeface="Calibri"/>
                <a:ea typeface="Calibri"/>
                <a:cs typeface="Calibri"/>
                <a:sym typeface="Calibri"/>
              </a:defRPr>
            </a:lvl5pPr>
            <a:lvl6pPr marL="2286000" marR="0" lvl="5"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87" name="Google Shape;87;p14"/>
          <p:cNvSpPr txBox="1">
            <a:spLocks noGrp="1"/>
          </p:cNvSpPr>
          <p:nvPr>
            <p:ph type="body" idx="1"/>
          </p:nvPr>
        </p:nvSpPr>
        <p:spPr>
          <a:xfrm>
            <a:off x="1792288" y="4025503"/>
            <a:ext cx="5486399" cy="603647"/>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88" name="Google Shape;88;p14"/>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9" name="Google Shape;89;p14"/>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0" name="Google Shape;90;p14"/>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91"/>
        <p:cNvGrpSpPr/>
        <p:nvPr/>
      </p:nvGrpSpPr>
      <p:grpSpPr>
        <a:xfrm>
          <a:off x="0" y="0"/>
          <a:ext cx="0" cy="0"/>
          <a:chOff x="0" y="0"/>
          <a:chExt cx="0" cy="0"/>
        </a:xfrm>
      </p:grpSpPr>
      <p:sp>
        <p:nvSpPr>
          <p:cNvPr id="92" name="Google Shape;92;p15"/>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93" name="Google Shape;93;p15"/>
          <p:cNvSpPr txBox="1">
            <a:spLocks noGrp="1"/>
          </p:cNvSpPr>
          <p:nvPr>
            <p:ph type="body" idx="1"/>
          </p:nvPr>
        </p:nvSpPr>
        <p:spPr>
          <a:xfrm rot="5400000">
            <a:off x="2703240" y="-1248122"/>
            <a:ext cx="2739750" cy="7499176"/>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4" name="Google Shape;94;p15"/>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5" name="Google Shape;95;p15"/>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6" name="Google Shape;96;p15"/>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rot="5400000">
            <a:off x="6012655" y="771525"/>
            <a:ext cx="3290888" cy="20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99" name="Google Shape;99;p16"/>
          <p:cNvSpPr txBox="1">
            <a:spLocks noGrp="1"/>
          </p:cNvSpPr>
          <p:nvPr>
            <p:ph type="body" idx="1"/>
          </p:nvPr>
        </p:nvSpPr>
        <p:spPr>
          <a:xfrm rot="5400000">
            <a:off x="1821656" y="-1209674"/>
            <a:ext cx="3290888" cy="6019799"/>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0" name="Google Shape;100;p16"/>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01" name="Google Shape;101;p16"/>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02" name="Google Shape;102;p16"/>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755575" y="771550"/>
            <a:ext cx="7632848" cy="1728191"/>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4800" b="0" i="0" u="none" strike="noStrike" cap="none">
                <a:solidFill>
                  <a:srgbClr val="00B0F0"/>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12" name="Google Shape;12;p2"/>
          <p:cNvSpPr txBox="1">
            <a:spLocks noGrp="1"/>
          </p:cNvSpPr>
          <p:nvPr>
            <p:ph type="subTitle" idx="1"/>
          </p:nvPr>
        </p:nvSpPr>
        <p:spPr>
          <a:xfrm>
            <a:off x="755575" y="2571750"/>
            <a:ext cx="6400799" cy="1314449"/>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560"/>
              </a:spcBef>
              <a:spcAft>
                <a:spcPts val="0"/>
              </a:spcAft>
              <a:buClr>
                <a:srgbClr val="92D050"/>
              </a:buClr>
              <a:buSzPts val="2800"/>
              <a:buFont typeface="Arial"/>
              <a:buNone/>
              <a:defRPr sz="2800" b="0" i="0" u="none" strike="noStrike" cap="none">
                <a:solidFill>
                  <a:schemeClr val="lt1"/>
                </a:solidFill>
                <a:latin typeface="Calibri"/>
                <a:ea typeface="Calibri"/>
                <a:cs typeface="Calibri"/>
                <a:sym typeface="Calibri"/>
              </a:defRPr>
            </a:lvl1pPr>
            <a:lvl2pPr marL="457200" marR="0" lvl="1" indent="0" algn="ctr" rtl="0">
              <a:lnSpc>
                <a:spcPct val="100000"/>
              </a:lnSpc>
              <a:spcBef>
                <a:spcPts val="480"/>
              </a:spcBef>
              <a:spcAft>
                <a:spcPts val="0"/>
              </a:spcAft>
              <a:buClr>
                <a:srgbClr val="00B0F0"/>
              </a:buClr>
              <a:buSzPts val="2400"/>
              <a:buFont typeface="Arial"/>
              <a:buNone/>
              <a:defRPr sz="2400" b="0" i="0" u="none" strike="noStrike" cap="none">
                <a:solidFill>
                  <a:srgbClr val="888888"/>
                </a:solidFill>
                <a:latin typeface="Calibri"/>
                <a:ea typeface="Calibri"/>
                <a:cs typeface="Calibri"/>
                <a:sym typeface="Calibri"/>
              </a:defRPr>
            </a:lvl2pPr>
            <a:lvl3pPr marL="914400" marR="0" lvl="2"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3pPr>
            <a:lvl4pPr marL="1371600" marR="0" lvl="3" indent="0"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4pPr>
            <a:lvl5pPr marL="1828800" marR="0" lvl="4" indent="0"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5pPr>
            <a:lvl6pPr marL="2286000" marR="0" lvl="5"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L="2743200" marR="0" lvl="6"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L="3200400" marR="0" lvl="7"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L="3657600" marR="0" lvl="8"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3" name="Google Shape;13;p2"/>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5" name="Google Shape;15;p2"/>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18" name="Google Shape;18;p3"/>
          <p:cNvSpPr txBox="1">
            <a:spLocks noGrp="1"/>
          </p:cNvSpPr>
          <p:nvPr>
            <p:ph type="body" idx="1"/>
          </p:nvPr>
        </p:nvSpPr>
        <p:spPr>
          <a:xfrm>
            <a:off x="323528" y="1200150"/>
            <a:ext cx="8064896" cy="3394472"/>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9" name="Google Shape;19;p3"/>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0" name="Google Shape;20;p3"/>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3"/>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Content 1">
  <p:cSld name="Two Content 1">
    <p:bg>
      <p:bgPr>
        <a:blipFill rotWithShape="1">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4"/>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4" name="Google Shape;24;p4"/>
          <p:cNvSpPr txBox="1">
            <a:spLocks noGrp="1"/>
          </p:cNvSpPr>
          <p:nvPr>
            <p:ph type="body" idx="1"/>
          </p:nvPr>
        </p:nvSpPr>
        <p:spPr>
          <a:xfrm>
            <a:off x="323528"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5" name="Google Shape;25;p4"/>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6" name="Google Shape;26;p4"/>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7" name="Google Shape;27;p4"/>
          <p:cNvSpPr txBox="1">
            <a:spLocks noGrp="1"/>
          </p:cNvSpPr>
          <p:nvPr>
            <p:ph type="sldNum" idx="12"/>
          </p:nvPr>
        </p:nvSpPr>
        <p:spPr>
          <a:xfrm>
            <a:off x="6804247" y="4731989"/>
            <a:ext cx="1944300" cy="2739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
        <p:nvSpPr>
          <p:cNvPr id="28" name="Google Shape;28;p4"/>
          <p:cNvSpPr txBox="1">
            <a:spLocks noGrp="1"/>
          </p:cNvSpPr>
          <p:nvPr>
            <p:ph type="body" idx="2"/>
          </p:nvPr>
        </p:nvSpPr>
        <p:spPr>
          <a:xfrm>
            <a:off x="4582344"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ntent with Caption 1">
  <p:cSld name="Content with Caption 1">
    <p:bg>
      <p:bgPr>
        <a:blipFill rotWithShape="1">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457200" y="204787"/>
            <a:ext cx="3008400" cy="8715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31" name="Google Shape;31;p5"/>
          <p:cNvSpPr txBox="1">
            <a:spLocks noGrp="1"/>
          </p:cNvSpPr>
          <p:nvPr>
            <p:ph type="body" idx="1"/>
          </p:nvPr>
        </p:nvSpPr>
        <p:spPr>
          <a:xfrm>
            <a:off x="3575050" y="1076325"/>
            <a:ext cx="5111700" cy="3518400"/>
          </a:xfrm>
          <a:prstGeom prst="rect">
            <a:avLst/>
          </a:prstGeom>
          <a:noFill/>
          <a:ln>
            <a:noFill/>
          </a:ln>
        </p:spPr>
        <p:txBody>
          <a:bodyPr spcFirstLastPara="1" wrap="square" lIns="91425" tIns="91425" rIns="91425" bIns="91425" anchor="t" anchorCtr="0"/>
          <a:lstStyle>
            <a:lvl1pPr marL="457200" marR="0" lvl="0" indent="-431800" algn="l" rtl="0">
              <a:lnSpc>
                <a:spcPct val="100000"/>
              </a:lnSpc>
              <a:spcBef>
                <a:spcPts val="640"/>
              </a:spcBef>
              <a:spcAft>
                <a:spcPts val="0"/>
              </a:spcAft>
              <a:buClr>
                <a:srgbClr val="92D050"/>
              </a:buClr>
              <a:buSzPts val="3200"/>
              <a:buFont typeface="Arial"/>
              <a:buChar char="•"/>
              <a:defRPr sz="32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rgbClr val="00B0F0"/>
              </a:buClr>
              <a:buSzPts val="2800"/>
              <a:buFont typeface="Arial"/>
              <a:buChar char="–"/>
              <a:defRPr sz="2800" b="0" i="0" u="none" strike="noStrike" cap="none">
                <a:solidFill>
                  <a:schemeClr val="lt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32" name="Google Shape;32;p5"/>
          <p:cNvSpPr txBox="1">
            <a:spLocks noGrp="1"/>
          </p:cNvSpPr>
          <p:nvPr>
            <p:ph type="body" idx="2"/>
          </p:nvPr>
        </p:nvSpPr>
        <p:spPr>
          <a:xfrm>
            <a:off x="457200" y="1076325"/>
            <a:ext cx="3008400" cy="35184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33" name="Google Shape;33;p5"/>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34" name="Google Shape;34;p5"/>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35" name="Google Shape;35;p5"/>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457200" y="204786"/>
            <a:ext cx="3008313" cy="871538"/>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38" name="Google Shape;38;p6"/>
          <p:cNvSpPr txBox="1">
            <a:spLocks noGrp="1"/>
          </p:cNvSpPr>
          <p:nvPr>
            <p:ph type="body" idx="1"/>
          </p:nvPr>
        </p:nvSpPr>
        <p:spPr>
          <a:xfrm>
            <a:off x="3575050" y="1076325"/>
            <a:ext cx="5111750" cy="3518297"/>
          </a:xfrm>
          <a:prstGeom prst="rect">
            <a:avLst/>
          </a:prstGeom>
          <a:noFill/>
          <a:ln>
            <a:noFill/>
          </a:ln>
        </p:spPr>
        <p:txBody>
          <a:bodyPr spcFirstLastPara="1" wrap="square" lIns="91425" tIns="91425" rIns="91425" bIns="91425" anchor="t" anchorCtr="0"/>
          <a:lstStyle>
            <a:lvl1pPr marL="457200" marR="0" lvl="0" indent="-431800" algn="l" rtl="0">
              <a:lnSpc>
                <a:spcPct val="100000"/>
              </a:lnSpc>
              <a:spcBef>
                <a:spcPts val="640"/>
              </a:spcBef>
              <a:spcAft>
                <a:spcPts val="0"/>
              </a:spcAft>
              <a:buClr>
                <a:srgbClr val="92D050"/>
              </a:buClr>
              <a:buSzPts val="3200"/>
              <a:buFont typeface="Arial"/>
              <a:buChar char="•"/>
              <a:defRPr sz="32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rgbClr val="00B0F0"/>
              </a:buClr>
              <a:buSzPts val="2800"/>
              <a:buFont typeface="Arial"/>
              <a:buChar char="–"/>
              <a:defRPr sz="2800" b="0" i="0" u="none" strike="noStrike" cap="none">
                <a:solidFill>
                  <a:schemeClr val="lt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39" name="Google Shape;39;p6"/>
          <p:cNvSpPr txBox="1">
            <a:spLocks noGrp="1"/>
          </p:cNvSpPr>
          <p:nvPr>
            <p:ph type="body" idx="2"/>
          </p:nvPr>
        </p:nvSpPr>
        <p:spPr>
          <a:xfrm>
            <a:off x="457200" y="1076325"/>
            <a:ext cx="3008313" cy="3518296"/>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40" name="Google Shape;40;p6"/>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1" name="Google Shape;41;p6"/>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2" name="Google Shape;42;p6"/>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18" name="Google Shape;18;p3"/>
          <p:cNvSpPr txBox="1">
            <a:spLocks noGrp="1"/>
          </p:cNvSpPr>
          <p:nvPr>
            <p:ph type="body" idx="1"/>
          </p:nvPr>
        </p:nvSpPr>
        <p:spPr>
          <a:xfrm>
            <a:off x="323528" y="1200150"/>
            <a:ext cx="8064896" cy="3394472"/>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9" name="Google Shape;19;p3"/>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0" name="Google Shape;20;p3"/>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3"/>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Content 1">
  <p:cSld name="Title and Content 1">
    <p:spTree>
      <p:nvGrpSpPr>
        <p:cNvPr id="1" name="Shape 43"/>
        <p:cNvGrpSpPr/>
        <p:nvPr/>
      </p:nvGrpSpPr>
      <p:grpSpPr>
        <a:xfrm>
          <a:off x="0" y="0"/>
          <a:ext cx="0" cy="0"/>
          <a:chOff x="0" y="0"/>
          <a:chExt cx="0" cy="0"/>
        </a:xfrm>
      </p:grpSpPr>
      <p:sp>
        <p:nvSpPr>
          <p:cNvPr id="44" name="Google Shape;44;p7"/>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45" name="Google Shape;45;p7"/>
          <p:cNvSpPr txBox="1">
            <a:spLocks noGrp="1"/>
          </p:cNvSpPr>
          <p:nvPr>
            <p:ph type="body" idx="1"/>
          </p:nvPr>
        </p:nvSpPr>
        <p:spPr>
          <a:xfrm>
            <a:off x="323528" y="1200150"/>
            <a:ext cx="8064900" cy="33945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46" name="Google Shape;46;p7"/>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7" name="Google Shape;47;p7"/>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8" name="Google Shape;48;p7"/>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67543" y="1608658"/>
            <a:ext cx="7772400" cy="1021555"/>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rgbClr val="00B0F0"/>
              </a:buClr>
              <a:buSzPts val="1400"/>
              <a:buFont typeface="Calibri"/>
              <a:buNone/>
              <a:defRPr sz="4000" b="1" i="0" u="none" strike="noStrike" cap="none">
                <a:solidFill>
                  <a:srgbClr val="00B0F0"/>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51" name="Google Shape;51;p8"/>
          <p:cNvSpPr txBox="1">
            <a:spLocks noGrp="1"/>
          </p:cNvSpPr>
          <p:nvPr>
            <p:ph type="body" idx="1"/>
          </p:nvPr>
        </p:nvSpPr>
        <p:spPr>
          <a:xfrm>
            <a:off x="467543" y="483518"/>
            <a:ext cx="7772400" cy="112514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00"/>
              </a:spcBef>
              <a:spcAft>
                <a:spcPts val="0"/>
              </a:spcAft>
              <a:buClr>
                <a:srgbClr val="92D050"/>
              </a:buClr>
              <a:buSzPts val="2800"/>
              <a:buFont typeface="Arial"/>
              <a:buNone/>
              <a:defRPr sz="2000" b="0" i="0" u="none" strike="noStrike" cap="none">
                <a:solidFill>
                  <a:srgbClr val="888888"/>
                </a:solidFill>
                <a:latin typeface="Calibri"/>
                <a:ea typeface="Calibri"/>
                <a:cs typeface="Calibri"/>
                <a:sym typeface="Calibri"/>
              </a:defRPr>
            </a:lvl1pPr>
            <a:lvl2pPr marL="914400" marR="0" lvl="1" indent="-228600" algn="l" rtl="0">
              <a:lnSpc>
                <a:spcPct val="100000"/>
              </a:lnSpc>
              <a:spcBef>
                <a:spcPts val="360"/>
              </a:spcBef>
              <a:spcAft>
                <a:spcPts val="0"/>
              </a:spcAft>
              <a:buClr>
                <a:srgbClr val="00B0F0"/>
              </a:buClr>
              <a:buSzPts val="2400"/>
              <a:buFont typeface="Arial"/>
              <a:buNone/>
              <a:defRPr sz="1800" b="0" i="0" u="none" strike="noStrike" cap="none">
                <a:solidFill>
                  <a:srgbClr val="888888"/>
                </a:solidFill>
                <a:latin typeface="Calibri"/>
                <a:ea typeface="Calibri"/>
                <a:cs typeface="Calibri"/>
                <a:sym typeface="Calibri"/>
              </a:defRPr>
            </a:lvl2pPr>
            <a:lvl3pPr marL="1371600" marR="0" lvl="2" indent="-228600" algn="l" rtl="0">
              <a:lnSpc>
                <a:spcPct val="100000"/>
              </a:lnSpc>
              <a:spcBef>
                <a:spcPts val="320"/>
              </a:spcBef>
              <a:spcAft>
                <a:spcPts val="0"/>
              </a:spcAft>
              <a:buClr>
                <a:srgbClr val="888888"/>
              </a:buClr>
              <a:buSzPts val="2000"/>
              <a:buFont typeface="Arial"/>
              <a:buNone/>
              <a:defRPr sz="1600" b="0" i="0" u="none" strike="noStrike" cap="none">
                <a:solidFill>
                  <a:srgbClr val="888888"/>
                </a:solidFill>
                <a:latin typeface="Calibri"/>
                <a:ea typeface="Calibri"/>
                <a:cs typeface="Calibri"/>
                <a:sym typeface="Calibri"/>
              </a:defRPr>
            </a:lvl3pPr>
            <a:lvl4pPr marL="1828800" marR="0" lvl="3" indent="-228600" algn="l" rtl="0">
              <a:lnSpc>
                <a:spcPct val="100000"/>
              </a:lnSpc>
              <a:spcBef>
                <a:spcPts val="280"/>
              </a:spcBef>
              <a:spcAft>
                <a:spcPts val="0"/>
              </a:spcAft>
              <a:buClr>
                <a:srgbClr val="888888"/>
              </a:buClr>
              <a:buSzPts val="1800"/>
              <a:buFont typeface="Arial"/>
              <a:buNone/>
              <a:defRPr sz="1400" b="0" i="0" u="none" strike="noStrike" cap="none">
                <a:solidFill>
                  <a:srgbClr val="888888"/>
                </a:solidFill>
                <a:latin typeface="Calibri"/>
                <a:ea typeface="Calibri"/>
                <a:cs typeface="Calibri"/>
                <a:sym typeface="Calibri"/>
              </a:defRPr>
            </a:lvl4pPr>
            <a:lvl5pPr marL="2286000" marR="0" lvl="4" indent="-228600" algn="l" rtl="0">
              <a:lnSpc>
                <a:spcPct val="100000"/>
              </a:lnSpc>
              <a:spcBef>
                <a:spcPts val="280"/>
              </a:spcBef>
              <a:spcAft>
                <a:spcPts val="0"/>
              </a:spcAft>
              <a:buClr>
                <a:srgbClr val="888888"/>
              </a:buClr>
              <a:buSzPts val="1800"/>
              <a:buFont typeface="Arial"/>
              <a:buNone/>
              <a:defRPr sz="1400" b="0" i="0" u="none" strike="noStrike" cap="none">
                <a:solidFill>
                  <a:srgbClr val="888888"/>
                </a:solidFill>
                <a:latin typeface="Calibri"/>
                <a:ea typeface="Calibri"/>
                <a:cs typeface="Calibri"/>
                <a:sym typeface="Calibri"/>
              </a:defRPr>
            </a:lvl5pPr>
            <a:lvl6pPr marL="2743200" marR="0" lvl="5"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6pPr>
            <a:lvl7pPr marL="3200400" marR="0" lvl="6"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7pPr>
            <a:lvl8pPr marL="3657600" marR="0" lvl="7"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8pPr>
            <a:lvl9pPr marL="4114800" marR="0" lvl="8"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52" name="Google Shape;52;p8"/>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3" name="Google Shape;53;p8"/>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8"/>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55"/>
        <p:cNvGrpSpPr/>
        <p:nvPr/>
      </p:nvGrpSpPr>
      <p:grpSpPr>
        <a:xfrm>
          <a:off x="0" y="0"/>
          <a:ext cx="0" cy="0"/>
          <a:chOff x="0" y="0"/>
          <a:chExt cx="0" cy="0"/>
        </a:xfrm>
      </p:grpSpPr>
      <p:sp>
        <p:nvSpPr>
          <p:cNvPr id="56" name="Google Shape;56;p9"/>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57" name="Google Shape;57;p9"/>
          <p:cNvSpPr txBox="1">
            <a:spLocks noGrp="1"/>
          </p:cNvSpPr>
          <p:nvPr>
            <p:ph type="body" idx="1"/>
          </p:nvPr>
        </p:nvSpPr>
        <p:spPr>
          <a:xfrm>
            <a:off x="323528" y="1203598"/>
            <a:ext cx="4104456" cy="3384375"/>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8" name="Google Shape;58;p9"/>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9" name="Google Shape;59;p9"/>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0" name="Google Shape;60;p9"/>
          <p:cNvSpPr txBox="1">
            <a:spLocks noGrp="1"/>
          </p:cNvSpPr>
          <p:nvPr>
            <p:ph type="sldNum" idx="12"/>
          </p:nvPr>
        </p:nvSpPr>
        <p:spPr>
          <a:xfrm>
            <a:off x="6804247" y="4731989"/>
            <a:ext cx="1944216" cy="273843"/>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
        <p:nvSpPr>
          <p:cNvPr id="61" name="Google Shape;61;p9"/>
          <p:cNvSpPr txBox="1">
            <a:spLocks noGrp="1"/>
          </p:cNvSpPr>
          <p:nvPr>
            <p:ph type="body" idx="2"/>
          </p:nvPr>
        </p:nvSpPr>
        <p:spPr>
          <a:xfrm>
            <a:off x="4582344" y="1203598"/>
            <a:ext cx="4104456" cy="3384375"/>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1">
  <p:cSld name="Blank 1">
    <p:spTree>
      <p:nvGrpSpPr>
        <p:cNvPr id="1" name="Shape 62"/>
        <p:cNvGrpSpPr/>
        <p:nvPr/>
      </p:nvGrpSpPr>
      <p:grpSpPr>
        <a:xfrm>
          <a:off x="0" y="0"/>
          <a:ext cx="0" cy="0"/>
          <a:chOff x="0" y="0"/>
          <a:chExt cx="0" cy="0"/>
        </a:xfrm>
      </p:grpSpPr>
      <p:sp>
        <p:nvSpPr>
          <p:cNvPr id="63" name="Google Shape;63;p10"/>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4" name="Google Shape;64;p10"/>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5" name="Google Shape;65;p10"/>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66"/>
        <p:cNvGrpSpPr/>
        <p:nvPr/>
      </p:nvGrpSpPr>
      <p:grpSpPr>
        <a:xfrm>
          <a:off x="0" y="0"/>
          <a:ext cx="0" cy="0"/>
          <a:chOff x="0" y="0"/>
          <a:chExt cx="0" cy="0"/>
        </a:xfrm>
      </p:grpSpPr>
      <p:sp>
        <p:nvSpPr>
          <p:cNvPr id="67" name="Google Shape;67;p11"/>
          <p:cNvSpPr txBox="1">
            <a:spLocks noGrp="1"/>
          </p:cNvSpPr>
          <p:nvPr>
            <p:ph type="body" idx="1"/>
          </p:nvPr>
        </p:nvSpPr>
        <p:spPr>
          <a:xfrm>
            <a:off x="4645026" y="1151334"/>
            <a:ext cx="4041774" cy="479821"/>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80"/>
              </a:spcBef>
              <a:spcAft>
                <a:spcPts val="0"/>
              </a:spcAft>
              <a:buClr>
                <a:srgbClr val="92D050"/>
              </a:buClr>
              <a:buSzPts val="2800"/>
              <a:buFont typeface="Arial"/>
              <a:buNone/>
              <a:defRPr sz="2400" b="1"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400"/>
              </a:spcBef>
              <a:spcAft>
                <a:spcPts val="0"/>
              </a:spcAft>
              <a:buClr>
                <a:srgbClr val="00B0F0"/>
              </a:buClr>
              <a:buSzPts val="2400"/>
              <a:buFont typeface="Arial"/>
              <a:buNone/>
              <a:defRPr sz="2000" b="1"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360"/>
              </a:spcBef>
              <a:spcAft>
                <a:spcPts val="0"/>
              </a:spcAft>
              <a:buClr>
                <a:schemeClr val="lt1"/>
              </a:buClr>
              <a:buSzPts val="2000"/>
              <a:buFont typeface="Arial"/>
              <a:buNone/>
              <a:defRPr sz="1800" b="1"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8" name="Google Shape;68;p11"/>
          <p:cNvSpPr txBox="1">
            <a:spLocks noGrp="1"/>
          </p:cNvSpPr>
          <p:nvPr>
            <p:ph type="body" idx="2"/>
          </p:nvPr>
        </p:nvSpPr>
        <p:spPr>
          <a:xfrm>
            <a:off x="4645026" y="1631155"/>
            <a:ext cx="4041774" cy="2963465"/>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92D050"/>
              </a:buClr>
              <a:buSzPts val="2400"/>
              <a:buFont typeface="Arial"/>
              <a:buChar char="•"/>
              <a:defRPr sz="2400" b="0" i="0" u="none" strike="noStrike" cap="none">
                <a:solidFill>
                  <a:schemeClr val="lt1"/>
                </a:solidFill>
                <a:latin typeface="Calibri"/>
                <a:ea typeface="Calibri"/>
                <a:cs typeface="Calibri"/>
                <a:sym typeface="Calibri"/>
              </a:defRPr>
            </a:lvl1pPr>
            <a:lvl2pPr marL="914400" marR="0" lvl="1" indent="-355600" algn="l" rtl="0">
              <a:lnSpc>
                <a:spcPct val="100000"/>
              </a:lnSpc>
              <a:spcBef>
                <a:spcPts val="400"/>
              </a:spcBef>
              <a:spcAft>
                <a:spcPts val="0"/>
              </a:spcAft>
              <a:buClr>
                <a:srgbClr val="00B0F0"/>
              </a:buClr>
              <a:buSzPts val="2000"/>
              <a:buFont typeface="Arial"/>
              <a:buChar char="–"/>
              <a:defRPr sz="2000" b="0" i="0" u="none" strike="noStrike" cap="none">
                <a:solidFill>
                  <a:schemeClr val="lt1"/>
                </a:solidFill>
                <a:latin typeface="Calibri"/>
                <a:ea typeface="Calibri"/>
                <a:cs typeface="Calibri"/>
                <a:sym typeface="Calibri"/>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69" name="Google Shape;69;p11"/>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0" name="Google Shape;70;p11"/>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1" name="Google Shape;71;p11"/>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
        <p:nvSpPr>
          <p:cNvPr id="72" name="Google Shape;72;p11"/>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73" name="Google Shape;73;p11"/>
          <p:cNvSpPr txBox="1">
            <a:spLocks noGrp="1"/>
          </p:cNvSpPr>
          <p:nvPr>
            <p:ph type="body" idx="3"/>
          </p:nvPr>
        </p:nvSpPr>
        <p:spPr>
          <a:xfrm>
            <a:off x="323528" y="1151334"/>
            <a:ext cx="4041774" cy="479821"/>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80"/>
              </a:spcBef>
              <a:spcAft>
                <a:spcPts val="0"/>
              </a:spcAft>
              <a:buClr>
                <a:srgbClr val="92D050"/>
              </a:buClr>
              <a:buSzPts val="2800"/>
              <a:buFont typeface="Arial"/>
              <a:buNone/>
              <a:defRPr sz="2400" b="1"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400"/>
              </a:spcBef>
              <a:spcAft>
                <a:spcPts val="0"/>
              </a:spcAft>
              <a:buClr>
                <a:srgbClr val="00B0F0"/>
              </a:buClr>
              <a:buSzPts val="2400"/>
              <a:buFont typeface="Arial"/>
              <a:buNone/>
              <a:defRPr sz="2000" b="1"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360"/>
              </a:spcBef>
              <a:spcAft>
                <a:spcPts val="0"/>
              </a:spcAft>
              <a:buClr>
                <a:schemeClr val="lt1"/>
              </a:buClr>
              <a:buSzPts val="2000"/>
              <a:buFont typeface="Arial"/>
              <a:buNone/>
              <a:defRPr sz="1800" b="1"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74" name="Google Shape;74;p11"/>
          <p:cNvSpPr txBox="1">
            <a:spLocks noGrp="1"/>
          </p:cNvSpPr>
          <p:nvPr>
            <p:ph type="body" idx="4"/>
          </p:nvPr>
        </p:nvSpPr>
        <p:spPr>
          <a:xfrm>
            <a:off x="323528" y="1631155"/>
            <a:ext cx="4041774" cy="2963465"/>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92D050"/>
              </a:buClr>
              <a:buSzPts val="2400"/>
              <a:buFont typeface="Arial"/>
              <a:buChar char="•"/>
              <a:defRPr sz="2400" b="0" i="0" u="none" strike="noStrike" cap="none">
                <a:solidFill>
                  <a:schemeClr val="lt1"/>
                </a:solidFill>
                <a:latin typeface="Calibri"/>
                <a:ea typeface="Calibri"/>
                <a:cs typeface="Calibri"/>
                <a:sym typeface="Calibri"/>
              </a:defRPr>
            </a:lvl1pPr>
            <a:lvl2pPr marL="914400" marR="0" lvl="1" indent="-355600" algn="l" rtl="0">
              <a:lnSpc>
                <a:spcPct val="100000"/>
              </a:lnSpc>
              <a:spcBef>
                <a:spcPts val="400"/>
              </a:spcBef>
              <a:spcAft>
                <a:spcPts val="0"/>
              </a:spcAft>
              <a:buClr>
                <a:srgbClr val="00B0F0"/>
              </a:buClr>
              <a:buSzPts val="2000"/>
              <a:buFont typeface="Arial"/>
              <a:buChar char="–"/>
              <a:defRPr sz="2000" b="0" i="0" u="none" strike="noStrike" cap="none">
                <a:solidFill>
                  <a:schemeClr val="lt1"/>
                </a:solidFill>
                <a:latin typeface="Calibri"/>
                <a:ea typeface="Calibri"/>
                <a:cs typeface="Calibri"/>
                <a:sym typeface="Calibri"/>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5"/>
        <p:cNvGrpSpPr/>
        <p:nvPr/>
      </p:nvGrpSpPr>
      <p:grpSpPr>
        <a:xfrm>
          <a:off x="0" y="0"/>
          <a:ext cx="0" cy="0"/>
          <a:chOff x="0" y="0"/>
          <a:chExt cx="0" cy="0"/>
        </a:xfrm>
      </p:grpSpPr>
      <p:sp>
        <p:nvSpPr>
          <p:cNvPr id="76" name="Google Shape;76;p12"/>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77" name="Google Shape;77;p12"/>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8" name="Google Shape;78;p12"/>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9" name="Google Shape;79;p12"/>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3"/>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13"/>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3" name="Google Shape;83;p13"/>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84"/>
        <p:cNvGrpSpPr/>
        <p:nvPr/>
      </p:nvGrpSpPr>
      <p:grpSpPr>
        <a:xfrm>
          <a:off x="0" y="0"/>
          <a:ext cx="0" cy="0"/>
          <a:chOff x="0" y="0"/>
          <a:chExt cx="0" cy="0"/>
        </a:xfrm>
      </p:grpSpPr>
      <p:sp>
        <p:nvSpPr>
          <p:cNvPr id="85" name="Google Shape;85;p14"/>
          <p:cNvSpPr txBox="1">
            <a:spLocks noGrp="1"/>
          </p:cNvSpPr>
          <p:nvPr>
            <p:ph type="title"/>
          </p:nvPr>
        </p:nvSpPr>
        <p:spPr>
          <a:xfrm>
            <a:off x="1792288" y="3600450"/>
            <a:ext cx="5486399" cy="425053"/>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86" name="Google Shape;86;p14"/>
          <p:cNvSpPr>
            <a:spLocks noGrp="1"/>
          </p:cNvSpPr>
          <p:nvPr>
            <p:ph type="pic" idx="2"/>
          </p:nvPr>
        </p:nvSpPr>
        <p:spPr>
          <a:xfrm>
            <a:off x="1792288" y="459581"/>
            <a:ext cx="5486399" cy="3086099"/>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640"/>
              </a:spcBef>
              <a:spcAft>
                <a:spcPts val="0"/>
              </a:spcAft>
              <a:buClr>
                <a:srgbClr val="92D050"/>
              </a:buClr>
              <a:buSzPts val="1400"/>
              <a:buFont typeface="Arial"/>
              <a:buNone/>
              <a:defRPr sz="3200" b="0" i="0" u="none" strike="noStrike" cap="none">
                <a:solidFill>
                  <a:schemeClr val="lt1"/>
                </a:solidFill>
                <a:latin typeface="Calibri"/>
                <a:ea typeface="Calibri"/>
                <a:cs typeface="Calibri"/>
                <a:sym typeface="Calibri"/>
              </a:defRPr>
            </a:lvl1pPr>
            <a:lvl2pPr marL="457200" marR="0" lvl="1" indent="0" algn="l" rtl="0">
              <a:lnSpc>
                <a:spcPct val="100000"/>
              </a:lnSpc>
              <a:spcBef>
                <a:spcPts val="560"/>
              </a:spcBef>
              <a:spcAft>
                <a:spcPts val="0"/>
              </a:spcAft>
              <a:buClr>
                <a:srgbClr val="00B0F0"/>
              </a:buClr>
              <a:buSzPts val="1400"/>
              <a:buFont typeface="Arial"/>
              <a:buNone/>
              <a:defRPr sz="2800" b="0" i="0" u="none" strike="noStrike" cap="none">
                <a:solidFill>
                  <a:schemeClr val="lt1"/>
                </a:solidFill>
                <a:latin typeface="Calibri"/>
                <a:ea typeface="Calibri"/>
                <a:cs typeface="Calibri"/>
                <a:sym typeface="Calibri"/>
              </a:defRPr>
            </a:lvl2pPr>
            <a:lvl3pPr marL="914400" marR="0" lvl="2" indent="0" algn="l" rtl="0">
              <a:lnSpc>
                <a:spcPct val="100000"/>
              </a:lnSpc>
              <a:spcBef>
                <a:spcPts val="480"/>
              </a:spcBef>
              <a:spcAft>
                <a:spcPts val="0"/>
              </a:spcAft>
              <a:buClr>
                <a:schemeClr val="lt1"/>
              </a:buClr>
              <a:buSzPts val="1400"/>
              <a:buFont typeface="Arial"/>
              <a:buNone/>
              <a:defRPr sz="2400" b="0" i="0" u="none" strike="noStrike" cap="none">
                <a:solidFill>
                  <a:schemeClr val="lt1"/>
                </a:solidFill>
                <a:latin typeface="Calibri"/>
                <a:ea typeface="Calibri"/>
                <a:cs typeface="Calibri"/>
                <a:sym typeface="Calibri"/>
              </a:defRPr>
            </a:lvl3pPr>
            <a:lvl4pPr marL="1371600" marR="0" lvl="3" indent="0" algn="l" rtl="0">
              <a:lnSpc>
                <a:spcPct val="100000"/>
              </a:lnSpc>
              <a:spcBef>
                <a:spcPts val="400"/>
              </a:spcBef>
              <a:spcAft>
                <a:spcPts val="0"/>
              </a:spcAft>
              <a:buClr>
                <a:schemeClr val="lt1"/>
              </a:buClr>
              <a:buSzPts val="1400"/>
              <a:buFont typeface="Arial"/>
              <a:buNone/>
              <a:defRPr sz="2000" b="0" i="0" u="none" strike="noStrike" cap="none">
                <a:solidFill>
                  <a:schemeClr val="lt1"/>
                </a:solidFill>
                <a:latin typeface="Calibri"/>
                <a:ea typeface="Calibri"/>
                <a:cs typeface="Calibri"/>
                <a:sym typeface="Calibri"/>
              </a:defRPr>
            </a:lvl4pPr>
            <a:lvl5pPr marL="1828800" marR="0" lvl="4" indent="0" algn="l" rtl="0">
              <a:lnSpc>
                <a:spcPct val="100000"/>
              </a:lnSpc>
              <a:spcBef>
                <a:spcPts val="400"/>
              </a:spcBef>
              <a:spcAft>
                <a:spcPts val="0"/>
              </a:spcAft>
              <a:buClr>
                <a:schemeClr val="lt1"/>
              </a:buClr>
              <a:buSzPts val="1400"/>
              <a:buFont typeface="Arial"/>
              <a:buNone/>
              <a:defRPr sz="2000" b="0" i="0" u="none" strike="noStrike" cap="none">
                <a:solidFill>
                  <a:schemeClr val="lt1"/>
                </a:solidFill>
                <a:latin typeface="Calibri"/>
                <a:ea typeface="Calibri"/>
                <a:cs typeface="Calibri"/>
                <a:sym typeface="Calibri"/>
              </a:defRPr>
            </a:lvl5pPr>
            <a:lvl6pPr marL="2286000" marR="0" lvl="5"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87" name="Google Shape;87;p14"/>
          <p:cNvSpPr txBox="1">
            <a:spLocks noGrp="1"/>
          </p:cNvSpPr>
          <p:nvPr>
            <p:ph type="body" idx="1"/>
          </p:nvPr>
        </p:nvSpPr>
        <p:spPr>
          <a:xfrm>
            <a:off x="1792288" y="4025503"/>
            <a:ext cx="5486399" cy="603647"/>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88" name="Google Shape;88;p14"/>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9" name="Google Shape;89;p14"/>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0" name="Google Shape;90;p14"/>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91"/>
        <p:cNvGrpSpPr/>
        <p:nvPr/>
      </p:nvGrpSpPr>
      <p:grpSpPr>
        <a:xfrm>
          <a:off x="0" y="0"/>
          <a:ext cx="0" cy="0"/>
          <a:chOff x="0" y="0"/>
          <a:chExt cx="0" cy="0"/>
        </a:xfrm>
      </p:grpSpPr>
      <p:sp>
        <p:nvSpPr>
          <p:cNvPr id="92" name="Google Shape;92;p15"/>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93" name="Google Shape;93;p15"/>
          <p:cNvSpPr txBox="1">
            <a:spLocks noGrp="1"/>
          </p:cNvSpPr>
          <p:nvPr>
            <p:ph type="body" idx="1"/>
          </p:nvPr>
        </p:nvSpPr>
        <p:spPr>
          <a:xfrm rot="5400000">
            <a:off x="2703240" y="-1248122"/>
            <a:ext cx="2739750" cy="7499176"/>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4" name="Google Shape;94;p15"/>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5" name="Google Shape;95;p15"/>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6" name="Google Shape;96;p15"/>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rot="5400000">
            <a:off x="6012655" y="771525"/>
            <a:ext cx="3290888" cy="20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99" name="Google Shape;99;p16"/>
          <p:cNvSpPr txBox="1">
            <a:spLocks noGrp="1"/>
          </p:cNvSpPr>
          <p:nvPr>
            <p:ph type="body" idx="1"/>
          </p:nvPr>
        </p:nvSpPr>
        <p:spPr>
          <a:xfrm rot="5400000">
            <a:off x="1821656" y="-1209674"/>
            <a:ext cx="3290888" cy="6019799"/>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0" name="Google Shape;100;p16"/>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01" name="Google Shape;101;p16"/>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02" name="Google Shape;102;p16"/>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1">
  <p:cSld name="Two Content 1">
    <p:bg>
      <p:bgPr>
        <a:blipFill rotWithShape="1">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4"/>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4" name="Google Shape;24;p4"/>
          <p:cNvSpPr txBox="1">
            <a:spLocks noGrp="1"/>
          </p:cNvSpPr>
          <p:nvPr>
            <p:ph type="body" idx="1"/>
          </p:nvPr>
        </p:nvSpPr>
        <p:spPr>
          <a:xfrm>
            <a:off x="323528"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5" name="Google Shape;25;p4"/>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6" name="Google Shape;26;p4"/>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7" name="Google Shape;27;p4"/>
          <p:cNvSpPr txBox="1">
            <a:spLocks noGrp="1"/>
          </p:cNvSpPr>
          <p:nvPr>
            <p:ph type="sldNum" idx="12"/>
          </p:nvPr>
        </p:nvSpPr>
        <p:spPr>
          <a:xfrm>
            <a:off x="6804247" y="4731989"/>
            <a:ext cx="1944300" cy="2739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
        <p:nvSpPr>
          <p:cNvPr id="28" name="Google Shape;28;p4"/>
          <p:cNvSpPr txBox="1">
            <a:spLocks noGrp="1"/>
          </p:cNvSpPr>
          <p:nvPr>
            <p:ph type="body" idx="2"/>
          </p:nvPr>
        </p:nvSpPr>
        <p:spPr>
          <a:xfrm>
            <a:off x="4582344"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457200" y="204786"/>
            <a:ext cx="3008313" cy="871538"/>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38" name="Google Shape;38;p6"/>
          <p:cNvSpPr txBox="1">
            <a:spLocks noGrp="1"/>
          </p:cNvSpPr>
          <p:nvPr>
            <p:ph type="body" idx="1"/>
          </p:nvPr>
        </p:nvSpPr>
        <p:spPr>
          <a:xfrm>
            <a:off x="3575050" y="1076325"/>
            <a:ext cx="5111750" cy="3518297"/>
          </a:xfrm>
          <a:prstGeom prst="rect">
            <a:avLst/>
          </a:prstGeom>
          <a:noFill/>
          <a:ln>
            <a:noFill/>
          </a:ln>
        </p:spPr>
        <p:txBody>
          <a:bodyPr spcFirstLastPara="1" wrap="square" lIns="91425" tIns="91425" rIns="91425" bIns="91425" anchor="t" anchorCtr="0"/>
          <a:lstStyle>
            <a:lvl1pPr marL="457200" marR="0" lvl="0" indent="-431800" algn="l" rtl="0">
              <a:lnSpc>
                <a:spcPct val="100000"/>
              </a:lnSpc>
              <a:spcBef>
                <a:spcPts val="640"/>
              </a:spcBef>
              <a:spcAft>
                <a:spcPts val="0"/>
              </a:spcAft>
              <a:buClr>
                <a:srgbClr val="92D050"/>
              </a:buClr>
              <a:buSzPts val="3200"/>
              <a:buFont typeface="Arial"/>
              <a:buChar char="•"/>
              <a:defRPr sz="32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rgbClr val="00B0F0"/>
              </a:buClr>
              <a:buSzPts val="2800"/>
              <a:buFont typeface="Arial"/>
              <a:buChar char="–"/>
              <a:defRPr sz="2800" b="0" i="0" u="none" strike="noStrike" cap="none">
                <a:solidFill>
                  <a:schemeClr val="lt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39" name="Google Shape;39;p6"/>
          <p:cNvSpPr txBox="1">
            <a:spLocks noGrp="1"/>
          </p:cNvSpPr>
          <p:nvPr>
            <p:ph type="body" idx="2"/>
          </p:nvPr>
        </p:nvSpPr>
        <p:spPr>
          <a:xfrm>
            <a:off x="457200" y="1076325"/>
            <a:ext cx="3008313" cy="3518296"/>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40" name="Google Shape;40;p6"/>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1" name="Google Shape;41;p6"/>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2" name="Google Shape;42;p6"/>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1">
  <p:cSld name="Title and Content 1">
    <p:spTree>
      <p:nvGrpSpPr>
        <p:cNvPr id="1" name="Shape 43"/>
        <p:cNvGrpSpPr/>
        <p:nvPr/>
      </p:nvGrpSpPr>
      <p:grpSpPr>
        <a:xfrm>
          <a:off x="0" y="0"/>
          <a:ext cx="0" cy="0"/>
          <a:chOff x="0" y="0"/>
          <a:chExt cx="0" cy="0"/>
        </a:xfrm>
      </p:grpSpPr>
      <p:sp>
        <p:nvSpPr>
          <p:cNvPr id="44" name="Google Shape;44;p7"/>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45" name="Google Shape;45;p7"/>
          <p:cNvSpPr txBox="1">
            <a:spLocks noGrp="1"/>
          </p:cNvSpPr>
          <p:nvPr>
            <p:ph type="body" idx="1"/>
          </p:nvPr>
        </p:nvSpPr>
        <p:spPr>
          <a:xfrm>
            <a:off x="323528" y="1200150"/>
            <a:ext cx="8064900" cy="33945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46" name="Google Shape;46;p7"/>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7" name="Google Shape;47;p7"/>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8" name="Google Shape;48;p7"/>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67543" y="1608658"/>
            <a:ext cx="7772400" cy="1021555"/>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rgbClr val="00B0F0"/>
              </a:buClr>
              <a:buSzPts val="1400"/>
              <a:buFont typeface="Calibri"/>
              <a:buNone/>
              <a:defRPr sz="4000" b="1" i="0" u="none" strike="noStrike" cap="none">
                <a:solidFill>
                  <a:srgbClr val="00B0F0"/>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51" name="Google Shape;51;p8"/>
          <p:cNvSpPr txBox="1">
            <a:spLocks noGrp="1"/>
          </p:cNvSpPr>
          <p:nvPr>
            <p:ph type="body" idx="1"/>
          </p:nvPr>
        </p:nvSpPr>
        <p:spPr>
          <a:xfrm>
            <a:off x="467543" y="483518"/>
            <a:ext cx="7772400" cy="112514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00"/>
              </a:spcBef>
              <a:spcAft>
                <a:spcPts val="0"/>
              </a:spcAft>
              <a:buClr>
                <a:srgbClr val="92D050"/>
              </a:buClr>
              <a:buSzPts val="2800"/>
              <a:buFont typeface="Arial"/>
              <a:buNone/>
              <a:defRPr sz="2000" b="0" i="0" u="none" strike="noStrike" cap="none">
                <a:solidFill>
                  <a:srgbClr val="888888"/>
                </a:solidFill>
                <a:latin typeface="Calibri"/>
                <a:ea typeface="Calibri"/>
                <a:cs typeface="Calibri"/>
                <a:sym typeface="Calibri"/>
              </a:defRPr>
            </a:lvl1pPr>
            <a:lvl2pPr marL="914400" marR="0" lvl="1" indent="-228600" algn="l" rtl="0">
              <a:lnSpc>
                <a:spcPct val="100000"/>
              </a:lnSpc>
              <a:spcBef>
                <a:spcPts val="360"/>
              </a:spcBef>
              <a:spcAft>
                <a:spcPts val="0"/>
              </a:spcAft>
              <a:buClr>
                <a:srgbClr val="00B0F0"/>
              </a:buClr>
              <a:buSzPts val="2400"/>
              <a:buFont typeface="Arial"/>
              <a:buNone/>
              <a:defRPr sz="1800" b="0" i="0" u="none" strike="noStrike" cap="none">
                <a:solidFill>
                  <a:srgbClr val="888888"/>
                </a:solidFill>
                <a:latin typeface="Calibri"/>
                <a:ea typeface="Calibri"/>
                <a:cs typeface="Calibri"/>
                <a:sym typeface="Calibri"/>
              </a:defRPr>
            </a:lvl2pPr>
            <a:lvl3pPr marL="1371600" marR="0" lvl="2" indent="-228600" algn="l" rtl="0">
              <a:lnSpc>
                <a:spcPct val="100000"/>
              </a:lnSpc>
              <a:spcBef>
                <a:spcPts val="320"/>
              </a:spcBef>
              <a:spcAft>
                <a:spcPts val="0"/>
              </a:spcAft>
              <a:buClr>
                <a:srgbClr val="888888"/>
              </a:buClr>
              <a:buSzPts val="2000"/>
              <a:buFont typeface="Arial"/>
              <a:buNone/>
              <a:defRPr sz="1600" b="0" i="0" u="none" strike="noStrike" cap="none">
                <a:solidFill>
                  <a:srgbClr val="888888"/>
                </a:solidFill>
                <a:latin typeface="Calibri"/>
                <a:ea typeface="Calibri"/>
                <a:cs typeface="Calibri"/>
                <a:sym typeface="Calibri"/>
              </a:defRPr>
            </a:lvl3pPr>
            <a:lvl4pPr marL="1828800" marR="0" lvl="3" indent="-228600" algn="l" rtl="0">
              <a:lnSpc>
                <a:spcPct val="100000"/>
              </a:lnSpc>
              <a:spcBef>
                <a:spcPts val="280"/>
              </a:spcBef>
              <a:spcAft>
                <a:spcPts val="0"/>
              </a:spcAft>
              <a:buClr>
                <a:srgbClr val="888888"/>
              </a:buClr>
              <a:buSzPts val="1800"/>
              <a:buFont typeface="Arial"/>
              <a:buNone/>
              <a:defRPr sz="1400" b="0" i="0" u="none" strike="noStrike" cap="none">
                <a:solidFill>
                  <a:srgbClr val="888888"/>
                </a:solidFill>
                <a:latin typeface="Calibri"/>
                <a:ea typeface="Calibri"/>
                <a:cs typeface="Calibri"/>
                <a:sym typeface="Calibri"/>
              </a:defRPr>
            </a:lvl4pPr>
            <a:lvl5pPr marL="2286000" marR="0" lvl="4" indent="-228600" algn="l" rtl="0">
              <a:lnSpc>
                <a:spcPct val="100000"/>
              </a:lnSpc>
              <a:spcBef>
                <a:spcPts val="280"/>
              </a:spcBef>
              <a:spcAft>
                <a:spcPts val="0"/>
              </a:spcAft>
              <a:buClr>
                <a:srgbClr val="888888"/>
              </a:buClr>
              <a:buSzPts val="1800"/>
              <a:buFont typeface="Arial"/>
              <a:buNone/>
              <a:defRPr sz="1400" b="0" i="0" u="none" strike="noStrike" cap="none">
                <a:solidFill>
                  <a:srgbClr val="888888"/>
                </a:solidFill>
                <a:latin typeface="Calibri"/>
                <a:ea typeface="Calibri"/>
                <a:cs typeface="Calibri"/>
                <a:sym typeface="Calibri"/>
              </a:defRPr>
            </a:lvl5pPr>
            <a:lvl6pPr marL="2743200" marR="0" lvl="5"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6pPr>
            <a:lvl7pPr marL="3200400" marR="0" lvl="6"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7pPr>
            <a:lvl8pPr marL="3657600" marR="0" lvl="7"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8pPr>
            <a:lvl9pPr marL="4114800" marR="0" lvl="8"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52" name="Google Shape;52;p8"/>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3" name="Google Shape;53;p8"/>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8"/>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55"/>
        <p:cNvGrpSpPr/>
        <p:nvPr/>
      </p:nvGrpSpPr>
      <p:grpSpPr>
        <a:xfrm>
          <a:off x="0" y="0"/>
          <a:ext cx="0" cy="0"/>
          <a:chOff x="0" y="0"/>
          <a:chExt cx="0" cy="0"/>
        </a:xfrm>
      </p:grpSpPr>
      <p:sp>
        <p:nvSpPr>
          <p:cNvPr id="56" name="Google Shape;56;p9"/>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57" name="Google Shape;57;p9"/>
          <p:cNvSpPr txBox="1">
            <a:spLocks noGrp="1"/>
          </p:cNvSpPr>
          <p:nvPr>
            <p:ph type="body" idx="1"/>
          </p:nvPr>
        </p:nvSpPr>
        <p:spPr>
          <a:xfrm>
            <a:off x="323528" y="1203598"/>
            <a:ext cx="4104456" cy="3384375"/>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8" name="Google Shape;58;p9"/>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9" name="Google Shape;59;p9"/>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0" name="Google Shape;60;p9"/>
          <p:cNvSpPr txBox="1">
            <a:spLocks noGrp="1"/>
          </p:cNvSpPr>
          <p:nvPr>
            <p:ph type="sldNum" idx="12"/>
          </p:nvPr>
        </p:nvSpPr>
        <p:spPr>
          <a:xfrm>
            <a:off x="6804247" y="4731989"/>
            <a:ext cx="1944216" cy="273843"/>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
        <p:nvSpPr>
          <p:cNvPr id="61" name="Google Shape;61;p9"/>
          <p:cNvSpPr txBox="1">
            <a:spLocks noGrp="1"/>
          </p:cNvSpPr>
          <p:nvPr>
            <p:ph type="body" idx="2"/>
          </p:nvPr>
        </p:nvSpPr>
        <p:spPr>
          <a:xfrm>
            <a:off x="4582344" y="1203598"/>
            <a:ext cx="4104456" cy="3384375"/>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1">
  <p:cSld name="Blank 1">
    <p:spTree>
      <p:nvGrpSpPr>
        <p:cNvPr id="1" name="Shape 62"/>
        <p:cNvGrpSpPr/>
        <p:nvPr/>
      </p:nvGrpSpPr>
      <p:grpSpPr>
        <a:xfrm>
          <a:off x="0" y="0"/>
          <a:ext cx="0" cy="0"/>
          <a:chOff x="0" y="0"/>
          <a:chExt cx="0" cy="0"/>
        </a:xfrm>
      </p:grpSpPr>
      <p:sp>
        <p:nvSpPr>
          <p:cNvPr id="63" name="Google Shape;63;p10"/>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4" name="Google Shape;64;p10"/>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5" name="Google Shape;65;p10"/>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66"/>
        <p:cNvGrpSpPr/>
        <p:nvPr/>
      </p:nvGrpSpPr>
      <p:grpSpPr>
        <a:xfrm>
          <a:off x="0" y="0"/>
          <a:ext cx="0" cy="0"/>
          <a:chOff x="0" y="0"/>
          <a:chExt cx="0" cy="0"/>
        </a:xfrm>
      </p:grpSpPr>
      <p:sp>
        <p:nvSpPr>
          <p:cNvPr id="67" name="Google Shape;67;p11"/>
          <p:cNvSpPr txBox="1">
            <a:spLocks noGrp="1"/>
          </p:cNvSpPr>
          <p:nvPr>
            <p:ph type="body" idx="1"/>
          </p:nvPr>
        </p:nvSpPr>
        <p:spPr>
          <a:xfrm>
            <a:off x="4645026" y="1151334"/>
            <a:ext cx="4041774" cy="479821"/>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80"/>
              </a:spcBef>
              <a:spcAft>
                <a:spcPts val="0"/>
              </a:spcAft>
              <a:buClr>
                <a:srgbClr val="92D050"/>
              </a:buClr>
              <a:buSzPts val="2800"/>
              <a:buFont typeface="Arial"/>
              <a:buNone/>
              <a:defRPr sz="2400" b="1"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400"/>
              </a:spcBef>
              <a:spcAft>
                <a:spcPts val="0"/>
              </a:spcAft>
              <a:buClr>
                <a:srgbClr val="00B0F0"/>
              </a:buClr>
              <a:buSzPts val="2400"/>
              <a:buFont typeface="Arial"/>
              <a:buNone/>
              <a:defRPr sz="2000" b="1"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360"/>
              </a:spcBef>
              <a:spcAft>
                <a:spcPts val="0"/>
              </a:spcAft>
              <a:buClr>
                <a:schemeClr val="lt1"/>
              </a:buClr>
              <a:buSzPts val="2000"/>
              <a:buFont typeface="Arial"/>
              <a:buNone/>
              <a:defRPr sz="1800" b="1"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8" name="Google Shape;68;p11"/>
          <p:cNvSpPr txBox="1">
            <a:spLocks noGrp="1"/>
          </p:cNvSpPr>
          <p:nvPr>
            <p:ph type="body" idx="2"/>
          </p:nvPr>
        </p:nvSpPr>
        <p:spPr>
          <a:xfrm>
            <a:off x="4645026" y="1631155"/>
            <a:ext cx="4041774" cy="2963465"/>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92D050"/>
              </a:buClr>
              <a:buSzPts val="2400"/>
              <a:buFont typeface="Arial"/>
              <a:buChar char="•"/>
              <a:defRPr sz="2400" b="0" i="0" u="none" strike="noStrike" cap="none">
                <a:solidFill>
                  <a:schemeClr val="lt1"/>
                </a:solidFill>
                <a:latin typeface="Calibri"/>
                <a:ea typeface="Calibri"/>
                <a:cs typeface="Calibri"/>
                <a:sym typeface="Calibri"/>
              </a:defRPr>
            </a:lvl1pPr>
            <a:lvl2pPr marL="914400" marR="0" lvl="1" indent="-355600" algn="l" rtl="0">
              <a:lnSpc>
                <a:spcPct val="100000"/>
              </a:lnSpc>
              <a:spcBef>
                <a:spcPts val="400"/>
              </a:spcBef>
              <a:spcAft>
                <a:spcPts val="0"/>
              </a:spcAft>
              <a:buClr>
                <a:srgbClr val="00B0F0"/>
              </a:buClr>
              <a:buSzPts val="2000"/>
              <a:buFont typeface="Arial"/>
              <a:buChar char="–"/>
              <a:defRPr sz="2000" b="0" i="0" u="none" strike="noStrike" cap="none">
                <a:solidFill>
                  <a:schemeClr val="lt1"/>
                </a:solidFill>
                <a:latin typeface="Calibri"/>
                <a:ea typeface="Calibri"/>
                <a:cs typeface="Calibri"/>
                <a:sym typeface="Calibri"/>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69" name="Google Shape;69;p11"/>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0" name="Google Shape;70;p11"/>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1" name="Google Shape;71;p11"/>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AU"/>
              <a:t>‹#›</a:t>
            </a:fld>
            <a:endParaRPr sz="1400">
              <a:solidFill>
                <a:srgbClr val="000000"/>
              </a:solidFill>
              <a:latin typeface="Arial"/>
              <a:ea typeface="Arial"/>
              <a:cs typeface="Arial"/>
              <a:sym typeface="Arial"/>
            </a:endParaRPr>
          </a:p>
        </p:txBody>
      </p:sp>
      <p:sp>
        <p:nvSpPr>
          <p:cNvPr id="72" name="Google Shape;72;p11"/>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73" name="Google Shape;73;p11"/>
          <p:cNvSpPr txBox="1">
            <a:spLocks noGrp="1"/>
          </p:cNvSpPr>
          <p:nvPr>
            <p:ph type="body" idx="3"/>
          </p:nvPr>
        </p:nvSpPr>
        <p:spPr>
          <a:xfrm>
            <a:off x="323528" y="1151334"/>
            <a:ext cx="4041774" cy="479821"/>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80"/>
              </a:spcBef>
              <a:spcAft>
                <a:spcPts val="0"/>
              </a:spcAft>
              <a:buClr>
                <a:srgbClr val="92D050"/>
              </a:buClr>
              <a:buSzPts val="2800"/>
              <a:buFont typeface="Arial"/>
              <a:buNone/>
              <a:defRPr sz="2400" b="1"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400"/>
              </a:spcBef>
              <a:spcAft>
                <a:spcPts val="0"/>
              </a:spcAft>
              <a:buClr>
                <a:srgbClr val="00B0F0"/>
              </a:buClr>
              <a:buSzPts val="2400"/>
              <a:buFont typeface="Arial"/>
              <a:buNone/>
              <a:defRPr sz="2000" b="1"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360"/>
              </a:spcBef>
              <a:spcAft>
                <a:spcPts val="0"/>
              </a:spcAft>
              <a:buClr>
                <a:schemeClr val="lt1"/>
              </a:buClr>
              <a:buSzPts val="2000"/>
              <a:buFont typeface="Arial"/>
              <a:buNone/>
              <a:defRPr sz="1800" b="1"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74" name="Google Shape;74;p11"/>
          <p:cNvSpPr txBox="1">
            <a:spLocks noGrp="1"/>
          </p:cNvSpPr>
          <p:nvPr>
            <p:ph type="body" idx="4"/>
          </p:nvPr>
        </p:nvSpPr>
        <p:spPr>
          <a:xfrm>
            <a:off x="323528" y="1631155"/>
            <a:ext cx="4041774" cy="2963465"/>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92D050"/>
              </a:buClr>
              <a:buSzPts val="2400"/>
              <a:buFont typeface="Arial"/>
              <a:buChar char="•"/>
              <a:defRPr sz="2400" b="0" i="0" u="none" strike="noStrike" cap="none">
                <a:solidFill>
                  <a:schemeClr val="lt1"/>
                </a:solidFill>
                <a:latin typeface="Calibri"/>
                <a:ea typeface="Calibri"/>
                <a:cs typeface="Calibri"/>
                <a:sym typeface="Calibri"/>
              </a:defRPr>
            </a:lvl1pPr>
            <a:lvl2pPr marL="914400" marR="0" lvl="1" indent="-355600" algn="l" rtl="0">
              <a:lnSpc>
                <a:spcPct val="100000"/>
              </a:lnSpc>
              <a:spcBef>
                <a:spcPts val="400"/>
              </a:spcBef>
              <a:spcAft>
                <a:spcPts val="0"/>
              </a:spcAft>
              <a:buClr>
                <a:srgbClr val="00B0F0"/>
              </a:buClr>
              <a:buSzPts val="2000"/>
              <a:buFont typeface="Arial"/>
              <a:buChar char="–"/>
              <a:defRPr sz="2000" b="0" i="0" u="none" strike="noStrike" cap="none">
                <a:solidFill>
                  <a:schemeClr val="lt1"/>
                </a:solidFill>
                <a:latin typeface="Calibri"/>
                <a:ea typeface="Calibri"/>
                <a:cs typeface="Calibri"/>
                <a:sym typeface="Calibri"/>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image" Target="../media/image1.jpeg"/><Relationship Id="rId2" Type="http://schemas.openxmlformats.org/officeDocument/2006/relationships/slideLayout" Target="../slideLayouts/slideLayout16.xml"/><Relationship Id="rId16" Type="http://schemas.openxmlformats.org/officeDocument/2006/relationships/theme" Target="../theme/theme2.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6">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7" name="Google Shape;7;p1"/>
          <p:cNvSpPr txBox="1">
            <a:spLocks noGrp="1"/>
          </p:cNvSpPr>
          <p:nvPr>
            <p:ph type="body" idx="1"/>
          </p:nvPr>
        </p:nvSpPr>
        <p:spPr>
          <a:xfrm>
            <a:off x="323528" y="1200150"/>
            <a:ext cx="8363272" cy="3394472"/>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1">
          <a:blip r:embed="rId17">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7" name="Google Shape;7;p1"/>
          <p:cNvSpPr txBox="1">
            <a:spLocks noGrp="1"/>
          </p:cNvSpPr>
          <p:nvPr>
            <p:ph type="body" idx="1"/>
          </p:nvPr>
        </p:nvSpPr>
        <p:spPr>
          <a:xfrm>
            <a:off x="323528" y="1200150"/>
            <a:ext cx="8363272" cy="3394472"/>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11" r:id="rId12"/>
    <p:sldLayoutId id="2147483708" r:id="rId13"/>
    <p:sldLayoutId id="2147483709" r:id="rId14"/>
    <p:sldLayoutId id="2147483710"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8" Type="http://schemas.openxmlformats.org/officeDocument/2006/relationships/hyperlink" Target="https://www.artstation.com/bradboice" TargetMode="External"/><Relationship Id="rId3" Type="http://schemas.openxmlformats.org/officeDocument/2006/relationships/hyperlink" Target="https://gameplus.com.au/#services" TargetMode="External"/><Relationship Id="rId7" Type="http://schemas.openxmlformats.org/officeDocument/2006/relationships/hyperlink" Target="https://www.paradoxinteractive.com/our-games/discover"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hyperlink" Target="https://www.halfbrick.com/" TargetMode="External"/><Relationship Id="rId5" Type="http://schemas.openxmlformats.org/officeDocument/2006/relationships/hyperlink" Target="https://igea.net/join-igea/" TargetMode="External"/><Relationship Id="rId10" Type="http://schemas.openxmlformats.org/officeDocument/2006/relationships/hyperlink" Target="https://www.linkedin.com/jobs/view/3216365493/?refId=V6pfi6ODe6i8tAEQ%2B8yW3g%3D%3D&amp;trackingId=IBpdeDCDwkIQGKTnlWezTw%3D%3D" TargetMode="External"/><Relationship Id="rId4" Type="http://schemas.openxmlformats.org/officeDocument/2006/relationships/hyperlink" Target="https://aus.paxsite.com/" TargetMode="External"/><Relationship Id="rId9" Type="http://schemas.openxmlformats.org/officeDocument/2006/relationships/hyperlink" Target="https://www.zacpreece.com/"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3.xml"/><Relationship Id="rId5" Type="http://schemas.openxmlformats.org/officeDocument/2006/relationships/image" Target="../media/image15.jpg"/><Relationship Id="rId4" Type="http://schemas.openxmlformats.org/officeDocument/2006/relationships/image" Target="../media/image14.jp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6.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4" name="Google Shape;205;p33">
            <a:extLst>
              <a:ext uri="{FF2B5EF4-FFF2-40B4-BE49-F238E27FC236}">
                <a16:creationId xmlns:a16="http://schemas.microsoft.com/office/drawing/2014/main" id="{92DEDFD5-C95C-4A8C-AFE5-FA446D69DA93}"/>
              </a:ext>
            </a:extLst>
          </p:cNvPr>
          <p:cNvSpPr txBox="1">
            <a:spLocks noGrp="1"/>
          </p:cNvSpPr>
          <p:nvPr/>
        </p:nvSpPr>
        <p:spPr>
          <a:xfrm>
            <a:off x="755575" y="771550"/>
            <a:ext cx="7632900" cy="1656862"/>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00B0F0"/>
              </a:buClr>
              <a:buSzPts val="1400"/>
              <a:buFont typeface="Calibri"/>
              <a:buNone/>
              <a:defRPr sz="4800" b="0" i="0" u="none" strike="noStrike" cap="none">
                <a:solidFill>
                  <a:srgbClr val="00B0F0"/>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AU" dirty="0">
                <a:latin typeface="Roboto"/>
                <a:ea typeface="Roboto"/>
                <a:cs typeface="Roboto"/>
                <a:sym typeface="Roboto"/>
              </a:rPr>
              <a:t>Professional Practice</a:t>
            </a:r>
            <a:endParaRPr lang="en-US" dirty="0">
              <a:ea typeface="Roboto"/>
              <a:sym typeface="Roboto"/>
            </a:endParaRPr>
          </a:p>
          <a:p>
            <a:r>
              <a:rPr lang="en-AU" dirty="0">
                <a:latin typeface="Roboto"/>
                <a:ea typeface="Roboto"/>
                <a:cs typeface="Roboto"/>
                <a:sym typeface="Roboto"/>
              </a:rPr>
              <a:t>Development Assessment </a:t>
            </a:r>
            <a:endParaRPr lang="en-US" dirty="0"/>
          </a:p>
        </p:txBody>
      </p:sp>
      <p:sp>
        <p:nvSpPr>
          <p:cNvPr id="9" name="Google Shape;206;p33">
            <a:extLst>
              <a:ext uri="{FF2B5EF4-FFF2-40B4-BE49-F238E27FC236}">
                <a16:creationId xmlns:a16="http://schemas.microsoft.com/office/drawing/2014/main" id="{8C0ABF06-165A-4D36-890C-A49DA96D133A}"/>
              </a:ext>
            </a:extLst>
          </p:cNvPr>
          <p:cNvSpPr txBox="1">
            <a:spLocks noGrp="1"/>
          </p:cNvSpPr>
          <p:nvPr/>
        </p:nvSpPr>
        <p:spPr>
          <a:xfrm>
            <a:off x="755575" y="2571750"/>
            <a:ext cx="6400800" cy="131430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560"/>
              </a:spcBef>
              <a:spcAft>
                <a:spcPts val="0"/>
              </a:spcAft>
              <a:buClr>
                <a:srgbClr val="92D050"/>
              </a:buClr>
              <a:buSzPts val="2800"/>
              <a:buFont typeface="Arial"/>
              <a:buNone/>
              <a:defRPr sz="2800" b="0" i="0" u="none" strike="noStrike" cap="none">
                <a:solidFill>
                  <a:schemeClr val="lt1"/>
                </a:solidFill>
                <a:latin typeface="Calibri"/>
                <a:ea typeface="Calibri"/>
                <a:cs typeface="Calibri"/>
                <a:sym typeface="Calibri"/>
              </a:defRPr>
            </a:lvl1pPr>
            <a:lvl2pPr marL="457200" marR="0" lvl="1" indent="0" algn="ctr" rtl="0">
              <a:lnSpc>
                <a:spcPct val="100000"/>
              </a:lnSpc>
              <a:spcBef>
                <a:spcPts val="480"/>
              </a:spcBef>
              <a:spcAft>
                <a:spcPts val="0"/>
              </a:spcAft>
              <a:buClr>
                <a:srgbClr val="00B0F0"/>
              </a:buClr>
              <a:buSzPts val="2400"/>
              <a:buFont typeface="Arial"/>
              <a:buNone/>
              <a:defRPr sz="2400" b="0" i="0" u="none" strike="noStrike" cap="none">
                <a:solidFill>
                  <a:srgbClr val="888888"/>
                </a:solidFill>
                <a:latin typeface="Calibri"/>
                <a:ea typeface="Calibri"/>
                <a:cs typeface="Calibri"/>
                <a:sym typeface="Calibri"/>
              </a:defRPr>
            </a:lvl2pPr>
            <a:lvl3pPr marL="914400" marR="0" lvl="2"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3pPr>
            <a:lvl4pPr marL="1371600" marR="0" lvl="3" indent="0"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4pPr>
            <a:lvl5pPr marL="1828800" marR="0" lvl="4" indent="0"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5pPr>
            <a:lvl6pPr marL="2286000" marR="0" lvl="5"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L="2743200" marR="0" lvl="6"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L="3200400" marR="0" lvl="7"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L="3657600" marR="0" lvl="8"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pPr marL="0" marR="0" lvl="0" indent="0" algn="l" rtl="0">
              <a:lnSpc>
                <a:spcPct val="100000"/>
              </a:lnSpc>
              <a:spcBef>
                <a:spcPts val="0"/>
              </a:spcBef>
              <a:spcAft>
                <a:spcPts val="0"/>
              </a:spcAft>
              <a:buClr>
                <a:srgbClr val="92D050"/>
              </a:buClr>
              <a:buSzPts val="2800"/>
              <a:buFont typeface="Arial"/>
              <a:buNone/>
            </a:pPr>
            <a:r>
              <a:rPr lang="en-AU" sz="2400" b="0" i="0" u="none" strike="noStrike" cap="none" dirty="0">
                <a:solidFill>
                  <a:srgbClr val="92D050"/>
                </a:solidFill>
                <a:latin typeface="Roboto"/>
                <a:ea typeface="Roboto"/>
                <a:cs typeface="Roboto"/>
                <a:sym typeface="Roboto"/>
              </a:rPr>
              <a:t>Sebastian Anderson</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33" name="Google Shape;333;p47"/>
          <p:cNvSpPr/>
          <p:nvPr/>
        </p:nvSpPr>
        <p:spPr>
          <a:xfrm>
            <a:off x="6825" y="-6825"/>
            <a:ext cx="447900" cy="51435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Google Shape;291;p44">
            <a:extLst>
              <a:ext uri="{FF2B5EF4-FFF2-40B4-BE49-F238E27FC236}">
                <a16:creationId xmlns:a16="http://schemas.microsoft.com/office/drawing/2014/main" id="{0FD8B14E-7CCF-42C8-9E9F-051852995464}"/>
              </a:ext>
            </a:extLst>
          </p:cNvPr>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r>
              <a:rPr lang="en-AU">
                <a:latin typeface="Roboto"/>
                <a:ea typeface="Roboto"/>
                <a:cs typeface="Roboto"/>
                <a:sym typeface="Roboto"/>
              </a:rPr>
              <a:t>Industry Research | </a:t>
            </a:r>
            <a:r>
              <a:rPr lang="en-AU" sz="3000">
                <a:solidFill>
                  <a:srgbClr val="8CB3E3"/>
                </a:solidFill>
                <a:latin typeface="Roboto"/>
                <a:ea typeface="Roboto"/>
                <a:cs typeface="Roboto"/>
                <a:sym typeface="Roboto"/>
              </a:rPr>
              <a:t>Job Advert 1</a:t>
            </a:r>
            <a:endParaRPr/>
          </a:p>
        </p:txBody>
      </p:sp>
      <p:sp>
        <p:nvSpPr>
          <p:cNvPr id="8" name="Google Shape;292;p44">
            <a:extLst>
              <a:ext uri="{FF2B5EF4-FFF2-40B4-BE49-F238E27FC236}">
                <a16:creationId xmlns:a16="http://schemas.microsoft.com/office/drawing/2014/main" id="{F5FAA9CF-428C-46C2-89F1-30FBB174100C}"/>
              </a:ext>
            </a:extLst>
          </p:cNvPr>
          <p:cNvSpPr txBox="1">
            <a:spLocks noGrp="1"/>
          </p:cNvSpPr>
          <p:nvPr>
            <p:ph type="body" idx="1"/>
          </p:nvPr>
        </p:nvSpPr>
        <p:spPr>
          <a:xfrm>
            <a:off x="383574" y="921329"/>
            <a:ext cx="8302532" cy="290185"/>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900" dirty="0">
                <a:solidFill>
                  <a:schemeClr val="bg1">
                    <a:lumMod val="75000"/>
                  </a:schemeClr>
                </a:solidFill>
                <a:latin typeface="Roboto"/>
                <a:ea typeface="Roboto"/>
                <a:cs typeface="Roboto"/>
                <a:sym typeface="Roboto"/>
              </a:rPr>
              <a:t>Research a job advertisement related to your career goals. Identify and list the soft and technical skills required.</a:t>
            </a:r>
            <a:endParaRPr lang="en-US" sz="900" dirty="0">
              <a:solidFill>
                <a:schemeClr val="bg1">
                  <a:lumMod val="75000"/>
                </a:schemeClr>
              </a:solidFill>
              <a:latin typeface="Roboto"/>
              <a:ea typeface="Roboto"/>
              <a:cs typeface="Roboto"/>
            </a:endParaRPr>
          </a:p>
        </p:txBody>
      </p:sp>
      <p:sp>
        <p:nvSpPr>
          <p:cNvPr id="17" name="Google Shape;292;p44">
            <a:extLst>
              <a:ext uri="{FF2B5EF4-FFF2-40B4-BE49-F238E27FC236}">
                <a16:creationId xmlns:a16="http://schemas.microsoft.com/office/drawing/2014/main" id="{73E2260B-DF69-4965-8212-6B603ADCFB5E}"/>
              </a:ext>
            </a:extLst>
          </p:cNvPr>
          <p:cNvSpPr txBox="1">
            <a:spLocks/>
          </p:cNvSpPr>
          <p:nvPr/>
        </p:nvSpPr>
        <p:spPr>
          <a:xfrm>
            <a:off x="403553" y="1266759"/>
            <a:ext cx="3287341" cy="1513102"/>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spcBef>
                <a:spcPts val="0"/>
              </a:spcBef>
              <a:buFont typeface="Arial"/>
              <a:buNone/>
            </a:pPr>
            <a:r>
              <a:rPr lang="en-US" sz="900" b="1" dirty="0">
                <a:solidFill>
                  <a:schemeClr val="bg1">
                    <a:lumMod val="85000"/>
                  </a:schemeClr>
                </a:solidFill>
                <a:latin typeface="Roboto"/>
                <a:ea typeface="Roboto"/>
                <a:cs typeface="Roboto"/>
                <a:sym typeface="Roboto"/>
              </a:rPr>
              <a:t>Job advertisement soft skill requirements:</a:t>
            </a:r>
          </a:p>
          <a:p>
            <a:pPr marL="0" indent="0">
              <a:spcBef>
                <a:spcPts val="0"/>
              </a:spcBef>
              <a:buFont typeface="Arial"/>
              <a:buNone/>
            </a:pPr>
            <a:endParaRPr lang="en-US" sz="900" dirty="0">
              <a:solidFill>
                <a:srgbClr val="B7B7B7"/>
              </a:solidFill>
              <a:latin typeface="Roboto"/>
              <a:ea typeface="Roboto"/>
              <a:cs typeface="Roboto"/>
              <a:sym typeface="Roboto"/>
            </a:endParaRPr>
          </a:p>
          <a:p>
            <a:pPr marL="171450" indent="-171450">
              <a:spcBef>
                <a:spcPts val="0"/>
              </a:spcBef>
              <a:buSzPct val="100000"/>
            </a:pPr>
            <a:r>
              <a:rPr kumimoji="0" lang="en-AU" sz="900" b="0" i="0" u="none" strike="noStrike" kern="0" cap="none" spc="0" normalizeH="0" baseline="0" noProof="0" dirty="0">
                <a:ln>
                  <a:noFill/>
                </a:ln>
                <a:solidFill>
                  <a:srgbClr val="92D050"/>
                </a:solidFill>
                <a:effectLst/>
                <a:uLnTx/>
                <a:uFillTx/>
                <a:latin typeface="Roboto"/>
                <a:ea typeface="Roboto"/>
                <a:cs typeface="Roboto"/>
                <a:sym typeface="Roboto"/>
              </a:rPr>
              <a:t>Communication</a:t>
            </a:r>
          </a:p>
          <a:p>
            <a:pPr marL="171450" indent="-171450">
              <a:spcBef>
                <a:spcPts val="0"/>
              </a:spcBef>
              <a:buSzPct val="100000"/>
            </a:pPr>
            <a:r>
              <a:rPr lang="en-AU" sz="900" b="0" i="0" u="none" strike="noStrike" kern="0" cap="none" spc="0" normalizeH="0" baseline="0" noProof="0" dirty="0">
                <a:ln>
                  <a:noFill/>
                </a:ln>
                <a:solidFill>
                  <a:srgbClr val="92D050"/>
                </a:solidFill>
                <a:effectLst/>
                <a:uLnTx/>
                <a:uFillTx/>
                <a:latin typeface="Roboto"/>
                <a:ea typeface="Roboto"/>
                <a:cs typeface="Roboto"/>
              </a:rPr>
              <a:t>Understand and receive feedback</a:t>
            </a:r>
          </a:p>
          <a:p>
            <a:pPr marL="171450" indent="-171450">
              <a:spcBef>
                <a:spcPts val="0"/>
              </a:spcBef>
              <a:buSzPct val="100000"/>
            </a:pPr>
            <a:r>
              <a:rPr lang="en-AU" sz="900" dirty="0">
                <a:solidFill>
                  <a:srgbClr val="92D050"/>
                </a:solidFill>
                <a:latin typeface="Roboto"/>
                <a:ea typeface="Roboto"/>
                <a:cs typeface="Roboto"/>
              </a:rPr>
              <a:t>Creativity</a:t>
            </a:r>
          </a:p>
          <a:p>
            <a:pPr marL="171450" indent="-171450">
              <a:spcBef>
                <a:spcPts val="0"/>
              </a:spcBef>
              <a:buSzPct val="100000"/>
            </a:pPr>
            <a:endParaRPr lang="en-AU" sz="900" dirty="0">
              <a:solidFill>
                <a:srgbClr val="92D050"/>
              </a:solidFill>
              <a:latin typeface="Roboto"/>
              <a:ea typeface="Roboto"/>
              <a:cs typeface="Roboto"/>
            </a:endParaRPr>
          </a:p>
          <a:p>
            <a:pPr marL="171450" indent="-171450">
              <a:spcBef>
                <a:spcPts val="0"/>
              </a:spcBef>
              <a:buSzPct val="100000"/>
            </a:pPr>
            <a:endParaRPr lang="en-AU" sz="900" b="0" i="0" u="none" strike="noStrike" kern="0" cap="none" spc="0" normalizeH="0" baseline="0" noProof="0" dirty="0">
              <a:ln>
                <a:noFill/>
              </a:ln>
              <a:solidFill>
                <a:srgbClr val="92D050"/>
              </a:solidFill>
              <a:effectLst/>
              <a:uLnTx/>
              <a:uFillTx/>
              <a:latin typeface="Roboto"/>
              <a:ea typeface="Roboto"/>
              <a:cs typeface="Roboto"/>
            </a:endParaRPr>
          </a:p>
          <a:p>
            <a:pPr marL="0" indent="0" algn="ctr">
              <a:spcBef>
                <a:spcPts val="0"/>
              </a:spcBef>
              <a:buFont typeface="Arial"/>
              <a:buNone/>
            </a:pPr>
            <a:endParaRPr lang="en-US" sz="900" dirty="0">
              <a:solidFill>
                <a:srgbClr val="B7B7B7"/>
              </a:solidFill>
              <a:latin typeface="Roboto"/>
              <a:ea typeface="Roboto"/>
              <a:cs typeface="Roboto"/>
              <a:sym typeface="Roboto"/>
            </a:endParaRPr>
          </a:p>
          <a:p>
            <a:pPr marL="0" indent="0">
              <a:spcBef>
                <a:spcPts val="0"/>
              </a:spcBef>
              <a:buFont typeface="Arial"/>
              <a:buNone/>
            </a:pPr>
            <a:endParaRPr lang="en-US" sz="900" dirty="0">
              <a:solidFill>
                <a:srgbClr val="B7B7B7"/>
              </a:solidFill>
              <a:latin typeface="Roboto"/>
              <a:ea typeface="Roboto"/>
              <a:cs typeface="Roboto"/>
              <a:sym typeface="Roboto"/>
            </a:endParaRPr>
          </a:p>
        </p:txBody>
      </p:sp>
      <p:sp>
        <p:nvSpPr>
          <p:cNvPr id="19" name="Google Shape;292;p44">
            <a:extLst>
              <a:ext uri="{FF2B5EF4-FFF2-40B4-BE49-F238E27FC236}">
                <a16:creationId xmlns:a16="http://schemas.microsoft.com/office/drawing/2014/main" id="{E9281A1A-0C1C-40E9-A740-49823F81112B}"/>
              </a:ext>
            </a:extLst>
          </p:cNvPr>
          <p:cNvSpPr txBox="1">
            <a:spLocks/>
          </p:cNvSpPr>
          <p:nvPr/>
        </p:nvSpPr>
        <p:spPr>
          <a:xfrm>
            <a:off x="403554" y="2773217"/>
            <a:ext cx="3287339" cy="2208846"/>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spcBef>
                <a:spcPts val="0"/>
              </a:spcBef>
              <a:buFont typeface="Arial"/>
              <a:buNone/>
            </a:pPr>
            <a:r>
              <a:rPr lang="en-US" sz="900" b="1" dirty="0">
                <a:solidFill>
                  <a:schemeClr val="bg1">
                    <a:lumMod val="85000"/>
                  </a:schemeClr>
                </a:solidFill>
                <a:latin typeface="Roboto"/>
                <a:ea typeface="Roboto"/>
                <a:cs typeface="Roboto"/>
                <a:sym typeface="Roboto"/>
              </a:rPr>
              <a:t>Job advertisement technical skill requirements:</a:t>
            </a:r>
          </a:p>
          <a:p>
            <a:pPr marL="0" indent="0">
              <a:spcBef>
                <a:spcPts val="0"/>
              </a:spcBef>
              <a:buFont typeface="Arial"/>
              <a:buNone/>
            </a:pPr>
            <a:endParaRPr lang="en-US" sz="900" dirty="0">
              <a:solidFill>
                <a:srgbClr val="B7B7B7"/>
              </a:solidFill>
              <a:latin typeface="Roboto"/>
              <a:ea typeface="Roboto"/>
              <a:cs typeface="Roboto"/>
              <a:sym typeface="Roboto"/>
            </a:endParaRPr>
          </a:p>
          <a:p>
            <a:pPr marL="171450" indent="-171450">
              <a:spcBef>
                <a:spcPts val="0"/>
              </a:spcBef>
              <a:buSzPct val="100000"/>
            </a:pPr>
            <a:r>
              <a:rPr lang="en-AU" sz="900" b="0" i="0" u="none" strike="noStrike" kern="0" cap="none" spc="0" normalizeH="0" baseline="0" noProof="0" dirty="0">
                <a:ln>
                  <a:noFill/>
                </a:ln>
                <a:solidFill>
                  <a:srgbClr val="92D050"/>
                </a:solidFill>
                <a:effectLst/>
                <a:uLnTx/>
                <a:uFillTx/>
                <a:latin typeface="Roboto"/>
                <a:ea typeface="Roboto"/>
                <a:cs typeface="Roboto"/>
                <a:sym typeface="Roboto"/>
              </a:rPr>
              <a:t>Level Design tools</a:t>
            </a:r>
          </a:p>
          <a:p>
            <a:pPr marL="171450" indent="-171450">
              <a:spcBef>
                <a:spcPts val="0"/>
              </a:spcBef>
              <a:buSzPct val="100000"/>
            </a:pPr>
            <a:r>
              <a:rPr lang="en-AU" sz="900" dirty="0">
                <a:solidFill>
                  <a:srgbClr val="92D050"/>
                </a:solidFill>
                <a:latin typeface="Roboto"/>
                <a:ea typeface="Roboto"/>
                <a:cs typeface="Roboto"/>
                <a:sym typeface="Roboto"/>
              </a:rPr>
              <a:t>Programming skills</a:t>
            </a:r>
          </a:p>
          <a:p>
            <a:pPr marL="171450" indent="-171450">
              <a:spcBef>
                <a:spcPts val="0"/>
              </a:spcBef>
              <a:buSzPct val="100000"/>
            </a:pPr>
            <a:endParaRPr lang="en-AU" sz="900" b="0" i="0" u="none" strike="noStrike" kern="0" cap="none" spc="0" normalizeH="0" baseline="0" noProof="0" dirty="0">
              <a:ln>
                <a:noFill/>
              </a:ln>
              <a:solidFill>
                <a:srgbClr val="92D050"/>
              </a:solidFill>
              <a:effectLst/>
              <a:uLnTx/>
              <a:uFillTx/>
              <a:latin typeface="Roboto"/>
              <a:ea typeface="Roboto"/>
              <a:cs typeface="Roboto"/>
            </a:endParaRPr>
          </a:p>
          <a:p>
            <a:pPr marL="0" indent="0" algn="ctr">
              <a:spcBef>
                <a:spcPts val="0"/>
              </a:spcBef>
              <a:buFont typeface="Arial"/>
              <a:buNone/>
            </a:pPr>
            <a:endParaRPr lang="en-US" sz="900" dirty="0">
              <a:solidFill>
                <a:srgbClr val="B7B7B7"/>
              </a:solidFill>
              <a:latin typeface="Roboto"/>
              <a:ea typeface="Roboto"/>
              <a:cs typeface="Roboto"/>
              <a:sym typeface="Roboto"/>
            </a:endParaRPr>
          </a:p>
          <a:p>
            <a:pPr marL="0" indent="0">
              <a:spcBef>
                <a:spcPts val="0"/>
              </a:spcBef>
              <a:buFont typeface="Arial"/>
              <a:buNone/>
            </a:pPr>
            <a:endParaRPr lang="en-US" sz="900" dirty="0">
              <a:solidFill>
                <a:srgbClr val="B7B7B7"/>
              </a:solidFill>
              <a:latin typeface="Roboto"/>
              <a:ea typeface="Roboto"/>
              <a:cs typeface="Roboto"/>
              <a:sym typeface="Roboto"/>
            </a:endParaRPr>
          </a:p>
        </p:txBody>
      </p:sp>
      <p:pic>
        <p:nvPicPr>
          <p:cNvPr id="20" name="Google Shape;403;p53">
            <a:extLst>
              <a:ext uri="{FF2B5EF4-FFF2-40B4-BE49-F238E27FC236}">
                <a16:creationId xmlns:a16="http://schemas.microsoft.com/office/drawing/2014/main" id="{1BF55B81-EA1B-41A1-8076-0523D639C368}"/>
              </a:ext>
            </a:extLst>
          </p:cNvPr>
          <p:cNvPicPr preferRelativeResize="0"/>
          <p:nvPr/>
        </p:nvPicPr>
        <p:blipFill rotWithShape="1">
          <a:blip r:embed="rId3">
            <a:alphaModFix/>
          </a:blip>
          <a:srcRect/>
          <a:stretch/>
        </p:blipFill>
        <p:spPr>
          <a:xfrm>
            <a:off x="3840660" y="1215568"/>
            <a:ext cx="5023885" cy="3466770"/>
          </a:xfrm>
          <a:prstGeom prst="roundRect">
            <a:avLst>
              <a:gd name="adj" fmla="val 0"/>
            </a:avLst>
          </a:prstGeom>
          <a:noFill/>
          <a:ln w="19050" cap="flat" cmpd="sng">
            <a:solidFill>
              <a:srgbClr val="92D050"/>
            </a:solidFill>
            <a:prstDash val="solid"/>
            <a:round/>
            <a:headEnd type="none" w="sm" len="sm"/>
            <a:tailEnd type="none" w="sm" len="sm"/>
          </a:ln>
        </p:spPr>
      </p:pic>
      <p:sp>
        <p:nvSpPr>
          <p:cNvPr id="21" name="Google Shape;292;p44">
            <a:extLst>
              <a:ext uri="{FF2B5EF4-FFF2-40B4-BE49-F238E27FC236}">
                <a16:creationId xmlns:a16="http://schemas.microsoft.com/office/drawing/2014/main" id="{FF2904A9-6617-4A04-B436-96B97D74A5C6}"/>
              </a:ext>
            </a:extLst>
          </p:cNvPr>
          <p:cNvSpPr txBox="1">
            <a:spLocks/>
          </p:cNvSpPr>
          <p:nvPr/>
        </p:nvSpPr>
        <p:spPr>
          <a:xfrm>
            <a:off x="5233385" y="4790027"/>
            <a:ext cx="2529143" cy="201404"/>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lgn="ctr">
              <a:spcBef>
                <a:spcPts val="0"/>
              </a:spcBef>
              <a:buNone/>
            </a:pPr>
            <a:r>
              <a:rPr lang="en-US" sz="900">
                <a:solidFill>
                  <a:schemeClr val="bg1">
                    <a:lumMod val="85000"/>
                  </a:schemeClr>
                </a:solidFill>
                <a:latin typeface="Roboto"/>
                <a:ea typeface="Roboto"/>
                <a:cs typeface="Roboto"/>
                <a:sym typeface="Roboto"/>
              </a:rPr>
              <a:t>Job Advert Screenshot</a:t>
            </a:r>
          </a:p>
        </p:txBody>
      </p:sp>
      <p:pic>
        <p:nvPicPr>
          <p:cNvPr id="3" name="Picture 2" descr="Text&#10;&#10;Description automatically generated">
            <a:extLst>
              <a:ext uri="{FF2B5EF4-FFF2-40B4-BE49-F238E27FC236}">
                <a16:creationId xmlns:a16="http://schemas.microsoft.com/office/drawing/2014/main" id="{6481B3B5-5867-D990-986E-21AB61484AC4}"/>
              </a:ext>
            </a:extLst>
          </p:cNvPr>
          <p:cNvPicPr>
            <a:picLocks noChangeAspect="1"/>
          </p:cNvPicPr>
          <p:nvPr/>
        </p:nvPicPr>
        <p:blipFill>
          <a:blip r:embed="rId4"/>
          <a:stretch>
            <a:fillRect/>
          </a:stretch>
        </p:blipFill>
        <p:spPr>
          <a:xfrm>
            <a:off x="3840660" y="1211514"/>
            <a:ext cx="2119655" cy="594922"/>
          </a:xfrm>
          <a:prstGeom prst="rect">
            <a:avLst/>
          </a:prstGeom>
        </p:spPr>
      </p:pic>
      <p:pic>
        <p:nvPicPr>
          <p:cNvPr id="5" name="Picture 4" descr="Text, letter&#10;&#10;Description automatically generated">
            <a:extLst>
              <a:ext uri="{FF2B5EF4-FFF2-40B4-BE49-F238E27FC236}">
                <a16:creationId xmlns:a16="http://schemas.microsoft.com/office/drawing/2014/main" id="{7C0ABD02-F8BB-31FC-67F6-8EC36AD6AC94}"/>
              </a:ext>
            </a:extLst>
          </p:cNvPr>
          <p:cNvPicPr>
            <a:picLocks noChangeAspect="1"/>
          </p:cNvPicPr>
          <p:nvPr/>
        </p:nvPicPr>
        <p:blipFill>
          <a:blip r:embed="rId5"/>
          <a:stretch>
            <a:fillRect/>
          </a:stretch>
        </p:blipFill>
        <p:spPr>
          <a:xfrm>
            <a:off x="3840659" y="1793964"/>
            <a:ext cx="3432120" cy="2915457"/>
          </a:xfrm>
          <a:prstGeom prst="rect">
            <a:avLst/>
          </a:prstGeom>
        </p:spPr>
      </p:pic>
    </p:spTree>
    <p:extLst>
      <p:ext uri="{BB962C8B-B14F-4D97-AF65-F5344CB8AC3E}">
        <p14:creationId xmlns:p14="http://schemas.microsoft.com/office/powerpoint/2010/main" val="14422972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33" name="Google Shape;333;p47"/>
          <p:cNvSpPr/>
          <p:nvPr/>
        </p:nvSpPr>
        <p:spPr>
          <a:xfrm>
            <a:off x="6825" y="-6825"/>
            <a:ext cx="447900" cy="51435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Google Shape;291;p44">
            <a:extLst>
              <a:ext uri="{FF2B5EF4-FFF2-40B4-BE49-F238E27FC236}">
                <a16:creationId xmlns:a16="http://schemas.microsoft.com/office/drawing/2014/main" id="{0FD8B14E-7CCF-42C8-9E9F-051852995464}"/>
              </a:ext>
            </a:extLst>
          </p:cNvPr>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r>
              <a:rPr lang="en-AU">
                <a:latin typeface="Roboto"/>
                <a:ea typeface="Roboto"/>
                <a:cs typeface="Roboto"/>
                <a:sym typeface="Roboto"/>
              </a:rPr>
              <a:t>Industry Research | </a:t>
            </a:r>
            <a:r>
              <a:rPr lang="en-AU" sz="3000">
                <a:solidFill>
                  <a:srgbClr val="8CB3E3"/>
                </a:solidFill>
                <a:latin typeface="Roboto"/>
                <a:ea typeface="Roboto"/>
                <a:cs typeface="Roboto"/>
                <a:sym typeface="Roboto"/>
              </a:rPr>
              <a:t>Job Advert 2</a:t>
            </a:r>
            <a:endParaRPr/>
          </a:p>
        </p:txBody>
      </p:sp>
      <p:sp>
        <p:nvSpPr>
          <p:cNvPr id="8" name="Google Shape;292;p44">
            <a:extLst>
              <a:ext uri="{FF2B5EF4-FFF2-40B4-BE49-F238E27FC236}">
                <a16:creationId xmlns:a16="http://schemas.microsoft.com/office/drawing/2014/main" id="{F5FAA9CF-428C-46C2-89F1-30FBB174100C}"/>
              </a:ext>
            </a:extLst>
          </p:cNvPr>
          <p:cNvSpPr txBox="1">
            <a:spLocks noGrp="1"/>
          </p:cNvSpPr>
          <p:nvPr>
            <p:ph type="body" idx="1"/>
          </p:nvPr>
        </p:nvSpPr>
        <p:spPr>
          <a:xfrm>
            <a:off x="383574" y="921329"/>
            <a:ext cx="8308424" cy="284293"/>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900" dirty="0">
                <a:solidFill>
                  <a:schemeClr val="bg1">
                    <a:lumMod val="75000"/>
                  </a:schemeClr>
                </a:solidFill>
                <a:latin typeface="Roboto"/>
                <a:ea typeface="Roboto"/>
                <a:cs typeface="Roboto"/>
                <a:sym typeface="Roboto"/>
              </a:rPr>
              <a:t>Research another job advertisement related to your career goals. Identify and list the soft and technical skills required.</a:t>
            </a:r>
            <a:endParaRPr lang="en-US" sz="900" dirty="0">
              <a:solidFill>
                <a:schemeClr val="bg1">
                  <a:lumMod val="75000"/>
                </a:schemeClr>
              </a:solidFill>
              <a:latin typeface="Roboto"/>
              <a:ea typeface="Roboto"/>
              <a:cs typeface="Roboto"/>
            </a:endParaRPr>
          </a:p>
        </p:txBody>
      </p:sp>
      <p:pic>
        <p:nvPicPr>
          <p:cNvPr id="2" name="Google Shape;403;p53" descr="Shape, rectangle&#10;&#10;Description automatically generated">
            <a:extLst>
              <a:ext uri="{FF2B5EF4-FFF2-40B4-BE49-F238E27FC236}">
                <a16:creationId xmlns:a16="http://schemas.microsoft.com/office/drawing/2014/main" id="{C9908DE1-6431-429B-A620-8076F166DAFA}"/>
              </a:ext>
            </a:extLst>
          </p:cNvPr>
          <p:cNvPicPr preferRelativeResize="0"/>
          <p:nvPr/>
        </p:nvPicPr>
        <p:blipFill rotWithShape="1">
          <a:blip r:embed="rId3">
            <a:alphaModFix/>
          </a:blip>
          <a:srcRect/>
          <a:stretch/>
        </p:blipFill>
        <p:spPr>
          <a:xfrm>
            <a:off x="3840660" y="1215568"/>
            <a:ext cx="5023885" cy="3466770"/>
          </a:xfrm>
          <a:prstGeom prst="roundRect">
            <a:avLst>
              <a:gd name="adj" fmla="val 0"/>
            </a:avLst>
          </a:prstGeom>
          <a:noFill/>
          <a:ln w="19050" cap="flat" cmpd="sng">
            <a:solidFill>
              <a:srgbClr val="92D050"/>
            </a:solidFill>
            <a:prstDash val="solid"/>
            <a:round/>
            <a:headEnd type="none" w="sm" len="sm"/>
            <a:tailEnd type="none" w="sm" len="sm"/>
          </a:ln>
        </p:spPr>
      </p:pic>
      <p:sp>
        <p:nvSpPr>
          <p:cNvPr id="3" name="Google Shape;292;p44">
            <a:extLst>
              <a:ext uri="{FF2B5EF4-FFF2-40B4-BE49-F238E27FC236}">
                <a16:creationId xmlns:a16="http://schemas.microsoft.com/office/drawing/2014/main" id="{A882F243-D0E0-48A5-A14E-735063AEC79A}"/>
              </a:ext>
            </a:extLst>
          </p:cNvPr>
          <p:cNvSpPr txBox="1">
            <a:spLocks/>
          </p:cNvSpPr>
          <p:nvPr/>
        </p:nvSpPr>
        <p:spPr>
          <a:xfrm>
            <a:off x="5233385" y="4790027"/>
            <a:ext cx="2529143" cy="201404"/>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lgn="ctr">
              <a:spcBef>
                <a:spcPts val="0"/>
              </a:spcBef>
              <a:buNone/>
            </a:pPr>
            <a:r>
              <a:rPr lang="en-US" sz="900">
                <a:solidFill>
                  <a:schemeClr val="bg1">
                    <a:lumMod val="85000"/>
                  </a:schemeClr>
                </a:solidFill>
                <a:latin typeface="Roboto"/>
                <a:ea typeface="Roboto"/>
                <a:cs typeface="Roboto"/>
                <a:sym typeface="Roboto"/>
              </a:rPr>
              <a:t>Job Advert Screenshot</a:t>
            </a:r>
          </a:p>
        </p:txBody>
      </p:sp>
      <p:sp>
        <p:nvSpPr>
          <p:cNvPr id="4" name="Google Shape;292;p44">
            <a:extLst>
              <a:ext uri="{FF2B5EF4-FFF2-40B4-BE49-F238E27FC236}">
                <a16:creationId xmlns:a16="http://schemas.microsoft.com/office/drawing/2014/main" id="{D950D4C1-E841-4E4F-B205-BB95149ADF73}"/>
              </a:ext>
            </a:extLst>
          </p:cNvPr>
          <p:cNvSpPr txBox="1">
            <a:spLocks/>
          </p:cNvSpPr>
          <p:nvPr/>
        </p:nvSpPr>
        <p:spPr>
          <a:xfrm>
            <a:off x="403553" y="1266759"/>
            <a:ext cx="3287341" cy="1513102"/>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spcBef>
                <a:spcPts val="0"/>
              </a:spcBef>
              <a:buFont typeface="Arial"/>
              <a:buNone/>
            </a:pPr>
            <a:r>
              <a:rPr lang="en-US" sz="900" b="1" dirty="0">
                <a:solidFill>
                  <a:schemeClr val="bg1">
                    <a:lumMod val="85000"/>
                  </a:schemeClr>
                </a:solidFill>
                <a:latin typeface="Roboto"/>
                <a:ea typeface="Roboto"/>
                <a:cs typeface="Roboto"/>
                <a:sym typeface="Roboto"/>
              </a:rPr>
              <a:t>Job advertisement soft skill requirements:</a:t>
            </a:r>
          </a:p>
          <a:p>
            <a:pPr marL="0" indent="0">
              <a:spcBef>
                <a:spcPts val="0"/>
              </a:spcBef>
              <a:buFont typeface="Arial"/>
              <a:buNone/>
            </a:pPr>
            <a:endParaRPr lang="en-US" sz="900" dirty="0">
              <a:solidFill>
                <a:srgbClr val="B7B7B7"/>
              </a:solidFill>
              <a:latin typeface="Roboto"/>
              <a:ea typeface="Roboto"/>
              <a:cs typeface="Roboto"/>
              <a:sym typeface="Roboto"/>
            </a:endParaRPr>
          </a:p>
          <a:p>
            <a:pPr marL="171450" indent="-171450">
              <a:spcBef>
                <a:spcPts val="0"/>
              </a:spcBef>
              <a:buSzPct val="100000"/>
            </a:pPr>
            <a:r>
              <a:rPr lang="en-AU" sz="900" dirty="0">
                <a:solidFill>
                  <a:srgbClr val="92D050"/>
                </a:solidFill>
                <a:latin typeface="Roboto"/>
                <a:ea typeface="Roboto"/>
                <a:cs typeface="Roboto"/>
                <a:sym typeface="Roboto"/>
              </a:rPr>
              <a:t>Communication</a:t>
            </a:r>
          </a:p>
          <a:p>
            <a:pPr marL="171450" indent="-171450">
              <a:spcBef>
                <a:spcPts val="0"/>
              </a:spcBef>
              <a:buSzPct val="100000"/>
            </a:pPr>
            <a:r>
              <a:rPr kumimoji="0" lang="en-AU" sz="900" b="0" i="0" u="none" strike="noStrike" kern="0" cap="none" spc="0" normalizeH="0" baseline="0" noProof="0" dirty="0">
                <a:ln>
                  <a:noFill/>
                </a:ln>
                <a:solidFill>
                  <a:srgbClr val="92D050"/>
                </a:solidFill>
                <a:effectLst/>
                <a:uLnTx/>
                <a:uFillTx/>
                <a:latin typeface="Roboto"/>
                <a:ea typeface="Roboto"/>
                <a:cs typeface="Roboto"/>
                <a:sym typeface="Roboto"/>
              </a:rPr>
              <a:t>Teamwork</a:t>
            </a:r>
            <a:r>
              <a:rPr lang="en-AU" sz="900" dirty="0">
                <a:solidFill>
                  <a:srgbClr val="92D050"/>
                </a:solidFill>
                <a:latin typeface="Roboto"/>
                <a:ea typeface="Roboto"/>
                <a:cs typeface="Roboto"/>
                <a:sym typeface="Roboto"/>
              </a:rPr>
              <a:t> &amp; collaboration</a:t>
            </a:r>
          </a:p>
          <a:p>
            <a:pPr marL="171450" indent="-171450">
              <a:spcBef>
                <a:spcPts val="0"/>
              </a:spcBef>
              <a:buSzPct val="100000"/>
            </a:pPr>
            <a:r>
              <a:rPr kumimoji="0" lang="en-AU" sz="900" b="0" i="0" u="none" strike="noStrike" kern="0" cap="none" spc="0" normalizeH="0" baseline="0" noProof="0" dirty="0">
                <a:ln>
                  <a:noFill/>
                </a:ln>
                <a:solidFill>
                  <a:srgbClr val="92D050"/>
                </a:solidFill>
                <a:effectLst/>
                <a:uLnTx/>
                <a:uFillTx/>
                <a:latin typeface="Roboto"/>
                <a:ea typeface="Roboto"/>
                <a:cs typeface="Roboto"/>
                <a:sym typeface="Roboto"/>
              </a:rPr>
              <a:t>Knowledge on </a:t>
            </a:r>
            <a:r>
              <a:rPr kumimoji="0" lang="en-AU" sz="900" b="0" i="0" u="none" strike="noStrike" kern="0" cap="none" spc="0" normalizeH="0" baseline="0" noProof="0" dirty="0" err="1">
                <a:ln>
                  <a:noFill/>
                </a:ln>
                <a:solidFill>
                  <a:srgbClr val="92D050"/>
                </a:solidFill>
                <a:effectLst/>
                <a:uLnTx/>
                <a:uFillTx/>
                <a:latin typeface="Roboto"/>
                <a:ea typeface="Roboto"/>
                <a:cs typeface="Roboto"/>
                <a:sym typeface="Roboto"/>
              </a:rPr>
              <a:t>tre</a:t>
            </a:r>
            <a:r>
              <a:rPr lang="en-AU" sz="900" dirty="0" err="1">
                <a:solidFill>
                  <a:srgbClr val="92D050"/>
                </a:solidFill>
                <a:latin typeface="Roboto"/>
                <a:ea typeface="Roboto"/>
                <a:cs typeface="Roboto"/>
                <a:sym typeface="Roboto"/>
              </a:rPr>
              <a:t>nds</a:t>
            </a:r>
            <a:r>
              <a:rPr lang="en-AU" sz="900" dirty="0">
                <a:solidFill>
                  <a:srgbClr val="92D050"/>
                </a:solidFill>
                <a:latin typeface="Roboto"/>
                <a:ea typeface="Roboto"/>
                <a:cs typeface="Roboto"/>
                <a:sym typeface="Roboto"/>
              </a:rPr>
              <a:t> / latest tech / games</a:t>
            </a:r>
          </a:p>
          <a:p>
            <a:pPr marL="171450" indent="-171450">
              <a:spcBef>
                <a:spcPts val="0"/>
              </a:spcBef>
              <a:buSzPct val="100000"/>
            </a:pPr>
            <a:endParaRPr kumimoji="0" lang="en-AU" sz="900" b="0" i="0" u="none" strike="noStrike" kern="0" cap="none" spc="0" normalizeH="0" baseline="0" noProof="0" dirty="0">
              <a:ln>
                <a:noFill/>
              </a:ln>
              <a:solidFill>
                <a:srgbClr val="92D050"/>
              </a:solidFill>
              <a:effectLst/>
              <a:uLnTx/>
              <a:uFillTx/>
              <a:latin typeface="Roboto"/>
              <a:ea typeface="Roboto"/>
              <a:cs typeface="Roboto"/>
              <a:sym typeface="Roboto"/>
            </a:endParaRPr>
          </a:p>
          <a:p>
            <a:pPr marL="0" indent="0" algn="ctr">
              <a:spcBef>
                <a:spcPts val="0"/>
              </a:spcBef>
              <a:buFont typeface="Arial"/>
              <a:buNone/>
            </a:pPr>
            <a:endParaRPr lang="en-US" sz="900" dirty="0">
              <a:solidFill>
                <a:srgbClr val="B7B7B7"/>
              </a:solidFill>
              <a:latin typeface="Roboto"/>
              <a:ea typeface="Roboto"/>
              <a:cs typeface="Roboto"/>
              <a:sym typeface="Roboto"/>
            </a:endParaRPr>
          </a:p>
          <a:p>
            <a:pPr marL="0" indent="0" algn="ctr">
              <a:spcBef>
                <a:spcPts val="0"/>
              </a:spcBef>
              <a:buFont typeface="Arial"/>
              <a:buNone/>
            </a:pPr>
            <a:endParaRPr lang="en-US" sz="900" dirty="0">
              <a:solidFill>
                <a:srgbClr val="B7B7B7"/>
              </a:solidFill>
              <a:latin typeface="Roboto"/>
              <a:ea typeface="Roboto"/>
              <a:cs typeface="Roboto"/>
              <a:sym typeface="Roboto"/>
            </a:endParaRPr>
          </a:p>
          <a:p>
            <a:pPr marL="0" indent="0">
              <a:spcBef>
                <a:spcPts val="0"/>
              </a:spcBef>
              <a:buFont typeface="Arial"/>
              <a:buNone/>
            </a:pPr>
            <a:endParaRPr lang="en-US" sz="900" dirty="0">
              <a:solidFill>
                <a:srgbClr val="B7B7B7"/>
              </a:solidFill>
              <a:latin typeface="Roboto"/>
              <a:ea typeface="Roboto"/>
              <a:cs typeface="Roboto"/>
              <a:sym typeface="Roboto"/>
            </a:endParaRPr>
          </a:p>
        </p:txBody>
      </p:sp>
      <p:sp>
        <p:nvSpPr>
          <p:cNvPr id="5" name="Google Shape;292;p44">
            <a:extLst>
              <a:ext uri="{FF2B5EF4-FFF2-40B4-BE49-F238E27FC236}">
                <a16:creationId xmlns:a16="http://schemas.microsoft.com/office/drawing/2014/main" id="{002D877B-4FE7-4461-979B-B5411584662D}"/>
              </a:ext>
            </a:extLst>
          </p:cNvPr>
          <p:cNvSpPr txBox="1">
            <a:spLocks/>
          </p:cNvSpPr>
          <p:nvPr/>
        </p:nvSpPr>
        <p:spPr>
          <a:xfrm>
            <a:off x="403554" y="2773217"/>
            <a:ext cx="3287339" cy="2208846"/>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spcBef>
                <a:spcPts val="0"/>
              </a:spcBef>
              <a:buFont typeface="Arial"/>
              <a:buNone/>
            </a:pPr>
            <a:r>
              <a:rPr lang="en-US" sz="900" b="1" dirty="0">
                <a:solidFill>
                  <a:schemeClr val="bg1">
                    <a:lumMod val="85000"/>
                  </a:schemeClr>
                </a:solidFill>
                <a:latin typeface="Roboto"/>
                <a:ea typeface="Roboto"/>
                <a:cs typeface="Roboto"/>
                <a:sym typeface="Roboto"/>
              </a:rPr>
              <a:t>Job advertisement technical skill requirements:</a:t>
            </a:r>
          </a:p>
          <a:p>
            <a:pPr marL="0" indent="0">
              <a:spcBef>
                <a:spcPts val="0"/>
              </a:spcBef>
              <a:buFont typeface="Arial"/>
              <a:buNone/>
            </a:pPr>
            <a:endParaRPr lang="en-US" sz="900" dirty="0">
              <a:solidFill>
                <a:srgbClr val="B7B7B7"/>
              </a:solidFill>
              <a:latin typeface="Roboto"/>
              <a:ea typeface="Roboto"/>
              <a:cs typeface="Roboto"/>
              <a:sym typeface="Roboto"/>
            </a:endParaRPr>
          </a:p>
          <a:p>
            <a:pPr marL="171450" indent="-171450">
              <a:spcBef>
                <a:spcPts val="0"/>
              </a:spcBef>
              <a:buSzPct val="100000"/>
            </a:pPr>
            <a:r>
              <a:rPr lang="en-AU" sz="900" dirty="0">
                <a:solidFill>
                  <a:srgbClr val="92D050"/>
                </a:solidFill>
                <a:latin typeface="Roboto"/>
                <a:ea typeface="Roboto"/>
                <a:cs typeface="Roboto"/>
                <a:sym typeface="Roboto"/>
              </a:rPr>
              <a:t>3D level editor skills</a:t>
            </a:r>
          </a:p>
          <a:p>
            <a:pPr marL="171450" indent="-171450">
              <a:spcBef>
                <a:spcPts val="0"/>
              </a:spcBef>
              <a:buSzPct val="100000"/>
            </a:pPr>
            <a:r>
              <a:rPr lang="en-AU" sz="900" b="0" i="0" u="none" strike="noStrike" kern="0" cap="none" spc="0" normalizeH="0" baseline="0" noProof="0" dirty="0">
                <a:ln>
                  <a:noFill/>
                </a:ln>
                <a:solidFill>
                  <a:srgbClr val="92D050"/>
                </a:solidFill>
                <a:effectLst/>
                <a:uLnTx/>
                <a:uFillTx/>
                <a:latin typeface="Roboto"/>
                <a:ea typeface="Roboto"/>
                <a:cs typeface="Roboto"/>
                <a:sym typeface="Roboto"/>
              </a:rPr>
              <a:t>Game knowledge </a:t>
            </a:r>
            <a:r>
              <a:rPr lang="en-AU" sz="900" dirty="0">
                <a:solidFill>
                  <a:srgbClr val="92D050"/>
                </a:solidFill>
                <a:latin typeface="Roboto"/>
                <a:ea typeface="Roboto"/>
                <a:cs typeface="Roboto"/>
                <a:sym typeface="Roboto"/>
              </a:rPr>
              <a:t>&amp; mechanics</a:t>
            </a:r>
          </a:p>
          <a:p>
            <a:pPr marL="171450" indent="-171450">
              <a:spcBef>
                <a:spcPts val="0"/>
              </a:spcBef>
              <a:buSzPct val="100000"/>
            </a:pPr>
            <a:r>
              <a:rPr lang="en-AU" sz="900" dirty="0">
                <a:solidFill>
                  <a:srgbClr val="92D050"/>
                </a:solidFill>
                <a:latin typeface="Roboto"/>
                <a:ea typeface="Roboto"/>
                <a:cs typeface="Roboto"/>
                <a:sym typeface="Roboto"/>
              </a:rPr>
              <a:t>Design skills</a:t>
            </a:r>
          </a:p>
          <a:p>
            <a:pPr marL="171450" indent="-171450">
              <a:spcBef>
                <a:spcPts val="0"/>
              </a:spcBef>
              <a:buSzPct val="100000"/>
            </a:pPr>
            <a:r>
              <a:rPr lang="en-AU" sz="900" dirty="0">
                <a:solidFill>
                  <a:srgbClr val="92D050"/>
                </a:solidFill>
                <a:latin typeface="Roboto"/>
                <a:ea typeface="Roboto"/>
                <a:cs typeface="Roboto"/>
                <a:sym typeface="Roboto"/>
              </a:rPr>
              <a:t>Documentation skills</a:t>
            </a:r>
          </a:p>
          <a:p>
            <a:pPr marL="171450" indent="-171450">
              <a:spcBef>
                <a:spcPts val="0"/>
              </a:spcBef>
              <a:buSzPct val="100000"/>
            </a:pPr>
            <a:r>
              <a:rPr lang="en-AU" sz="900" dirty="0">
                <a:solidFill>
                  <a:srgbClr val="92D050"/>
                </a:solidFill>
                <a:latin typeface="Roboto"/>
                <a:ea typeface="Roboto"/>
                <a:cs typeface="Roboto"/>
                <a:sym typeface="Roboto"/>
              </a:rPr>
              <a:t>Text or visual scripting skills </a:t>
            </a:r>
            <a:endParaRPr lang="en-AU" sz="900" b="0" i="0" u="none" strike="noStrike" kern="0" cap="none" spc="0" normalizeH="0" baseline="0" noProof="0" dirty="0">
              <a:ln>
                <a:noFill/>
              </a:ln>
              <a:solidFill>
                <a:srgbClr val="92D050"/>
              </a:solidFill>
              <a:effectLst/>
              <a:uLnTx/>
              <a:uFillTx/>
              <a:latin typeface="Roboto"/>
              <a:ea typeface="Roboto"/>
              <a:cs typeface="Roboto"/>
            </a:endParaRPr>
          </a:p>
          <a:p>
            <a:pPr marL="0" indent="0" algn="ctr">
              <a:spcBef>
                <a:spcPts val="0"/>
              </a:spcBef>
              <a:buFont typeface="Arial"/>
              <a:buNone/>
            </a:pPr>
            <a:endParaRPr lang="en-US" sz="900" dirty="0">
              <a:solidFill>
                <a:srgbClr val="B7B7B7"/>
              </a:solidFill>
              <a:latin typeface="Roboto"/>
              <a:ea typeface="Roboto"/>
              <a:cs typeface="Roboto"/>
              <a:sym typeface="Roboto"/>
            </a:endParaRPr>
          </a:p>
          <a:p>
            <a:pPr marL="0" indent="0">
              <a:spcBef>
                <a:spcPts val="0"/>
              </a:spcBef>
              <a:buFont typeface="Arial"/>
              <a:buNone/>
            </a:pPr>
            <a:endParaRPr lang="en-US" sz="900" dirty="0">
              <a:solidFill>
                <a:srgbClr val="B7B7B7"/>
              </a:solidFill>
              <a:latin typeface="Roboto"/>
              <a:ea typeface="Roboto"/>
              <a:cs typeface="Roboto"/>
              <a:sym typeface="Roboto"/>
            </a:endParaRPr>
          </a:p>
        </p:txBody>
      </p:sp>
      <p:pic>
        <p:nvPicPr>
          <p:cNvPr id="7" name="Picture 6" descr="Graphical user interface, text, application&#10;&#10;Description automatically generated">
            <a:extLst>
              <a:ext uri="{FF2B5EF4-FFF2-40B4-BE49-F238E27FC236}">
                <a16:creationId xmlns:a16="http://schemas.microsoft.com/office/drawing/2014/main" id="{CE529BD9-E97F-8F2F-E708-3B6182081154}"/>
              </a:ext>
            </a:extLst>
          </p:cNvPr>
          <p:cNvPicPr>
            <a:picLocks noChangeAspect="1"/>
          </p:cNvPicPr>
          <p:nvPr/>
        </p:nvPicPr>
        <p:blipFill>
          <a:blip r:embed="rId4"/>
          <a:stretch>
            <a:fillRect/>
          </a:stretch>
        </p:blipFill>
        <p:spPr>
          <a:xfrm>
            <a:off x="3840660" y="1215568"/>
            <a:ext cx="3073901" cy="1030882"/>
          </a:xfrm>
          <a:prstGeom prst="rect">
            <a:avLst/>
          </a:prstGeom>
        </p:spPr>
      </p:pic>
      <p:pic>
        <p:nvPicPr>
          <p:cNvPr id="10" name="Picture 9" descr="Text, letter&#10;&#10;Description automatically generated">
            <a:extLst>
              <a:ext uri="{FF2B5EF4-FFF2-40B4-BE49-F238E27FC236}">
                <a16:creationId xmlns:a16="http://schemas.microsoft.com/office/drawing/2014/main" id="{FAC20047-29C6-1749-5F5F-7EBE78494DB2}"/>
              </a:ext>
            </a:extLst>
          </p:cNvPr>
          <p:cNvPicPr>
            <a:picLocks noChangeAspect="1"/>
          </p:cNvPicPr>
          <p:nvPr/>
        </p:nvPicPr>
        <p:blipFill>
          <a:blip r:embed="rId5"/>
          <a:stretch>
            <a:fillRect/>
          </a:stretch>
        </p:blipFill>
        <p:spPr>
          <a:xfrm>
            <a:off x="6127423" y="1214590"/>
            <a:ext cx="2737122" cy="3467748"/>
          </a:xfrm>
          <a:prstGeom prst="rect">
            <a:avLst/>
          </a:prstGeom>
        </p:spPr>
      </p:pic>
    </p:spTree>
    <p:extLst>
      <p:ext uri="{BB962C8B-B14F-4D97-AF65-F5344CB8AC3E}">
        <p14:creationId xmlns:p14="http://schemas.microsoft.com/office/powerpoint/2010/main" val="7743939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33" name="Google Shape;333;p47"/>
          <p:cNvSpPr/>
          <p:nvPr/>
        </p:nvSpPr>
        <p:spPr>
          <a:xfrm>
            <a:off x="6825" y="-6825"/>
            <a:ext cx="447900" cy="51435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Google Shape;291;p44">
            <a:extLst>
              <a:ext uri="{FF2B5EF4-FFF2-40B4-BE49-F238E27FC236}">
                <a16:creationId xmlns:a16="http://schemas.microsoft.com/office/drawing/2014/main" id="{0FD8B14E-7CCF-42C8-9E9F-051852995464}"/>
              </a:ext>
            </a:extLst>
          </p:cNvPr>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r>
              <a:rPr lang="en-AU">
                <a:latin typeface="Roboto"/>
                <a:ea typeface="Roboto"/>
                <a:cs typeface="Roboto"/>
                <a:sym typeface="Roboto"/>
              </a:rPr>
              <a:t>Industry Research | </a:t>
            </a:r>
            <a:r>
              <a:rPr lang="en-AU" sz="3000">
                <a:solidFill>
                  <a:srgbClr val="8CB3E3"/>
                </a:solidFill>
                <a:latin typeface="Roboto"/>
                <a:ea typeface="Roboto"/>
                <a:cs typeface="Roboto"/>
                <a:sym typeface="Roboto"/>
              </a:rPr>
              <a:t>Portfolio 1</a:t>
            </a:r>
            <a:endParaRPr/>
          </a:p>
        </p:txBody>
      </p:sp>
      <p:sp>
        <p:nvSpPr>
          <p:cNvPr id="8" name="Google Shape;292;p44">
            <a:extLst>
              <a:ext uri="{FF2B5EF4-FFF2-40B4-BE49-F238E27FC236}">
                <a16:creationId xmlns:a16="http://schemas.microsoft.com/office/drawing/2014/main" id="{F5FAA9CF-428C-46C2-89F1-30FBB174100C}"/>
              </a:ext>
            </a:extLst>
          </p:cNvPr>
          <p:cNvSpPr txBox="1">
            <a:spLocks noGrp="1"/>
          </p:cNvSpPr>
          <p:nvPr>
            <p:ph type="body" idx="1"/>
          </p:nvPr>
        </p:nvSpPr>
        <p:spPr>
          <a:xfrm>
            <a:off x="383574" y="921329"/>
            <a:ext cx="8676207" cy="254834"/>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900" dirty="0">
                <a:solidFill>
                  <a:schemeClr val="bg1">
                    <a:lumMod val="75000"/>
                  </a:schemeClr>
                </a:solidFill>
                <a:latin typeface="Roboto"/>
                <a:ea typeface="Roboto"/>
                <a:cs typeface="Roboto"/>
                <a:sym typeface="Roboto"/>
              </a:rPr>
              <a:t>Research and </a:t>
            </a:r>
            <a:r>
              <a:rPr lang="en-AU" sz="900" dirty="0">
                <a:solidFill>
                  <a:schemeClr val="bg1">
                    <a:lumMod val="75000"/>
                  </a:schemeClr>
                </a:solidFill>
                <a:latin typeface="Roboto"/>
                <a:ea typeface="Roboto"/>
                <a:cs typeface="Roboto"/>
                <a:sym typeface="Roboto"/>
              </a:rPr>
              <a:t>analyse</a:t>
            </a:r>
            <a:r>
              <a:rPr lang="en-US" sz="900" dirty="0">
                <a:solidFill>
                  <a:schemeClr val="bg1">
                    <a:lumMod val="75000"/>
                  </a:schemeClr>
                </a:solidFill>
                <a:latin typeface="Roboto"/>
                <a:ea typeface="Roboto"/>
                <a:cs typeface="Roboto"/>
                <a:sym typeface="Roboto"/>
              </a:rPr>
              <a:t> a portfolio of an industry professional that aligns with your career goals. List the software used and technical skill proficiencies demonstrated.</a:t>
            </a:r>
          </a:p>
        </p:txBody>
      </p:sp>
      <p:pic>
        <p:nvPicPr>
          <p:cNvPr id="11" name="Google Shape;403;p53">
            <a:extLst>
              <a:ext uri="{FF2B5EF4-FFF2-40B4-BE49-F238E27FC236}">
                <a16:creationId xmlns:a16="http://schemas.microsoft.com/office/drawing/2014/main" id="{398A6F1C-CBB8-4092-9CF9-6A9BB85F9346}"/>
              </a:ext>
            </a:extLst>
          </p:cNvPr>
          <p:cNvPicPr preferRelativeResize="0"/>
          <p:nvPr/>
        </p:nvPicPr>
        <p:blipFill rotWithShape="1">
          <a:blip r:embed="rId3">
            <a:alphaModFix/>
          </a:blip>
          <a:srcRect/>
          <a:stretch/>
        </p:blipFill>
        <p:spPr>
          <a:xfrm>
            <a:off x="3840660" y="1215568"/>
            <a:ext cx="5023885" cy="3460811"/>
          </a:xfrm>
          <a:prstGeom prst="roundRect">
            <a:avLst>
              <a:gd name="adj" fmla="val 0"/>
            </a:avLst>
          </a:prstGeom>
          <a:noFill/>
          <a:ln w="19050" cap="flat" cmpd="sng">
            <a:solidFill>
              <a:srgbClr val="92D050"/>
            </a:solidFill>
            <a:prstDash val="solid"/>
            <a:round/>
            <a:headEnd type="none" w="sm" len="sm"/>
            <a:tailEnd type="none" w="sm" len="sm"/>
          </a:ln>
        </p:spPr>
      </p:pic>
      <p:sp>
        <p:nvSpPr>
          <p:cNvPr id="10" name="Google Shape;292;p44">
            <a:extLst>
              <a:ext uri="{FF2B5EF4-FFF2-40B4-BE49-F238E27FC236}">
                <a16:creationId xmlns:a16="http://schemas.microsoft.com/office/drawing/2014/main" id="{B3639AA9-EACE-4E17-9948-A54875E8557A}"/>
              </a:ext>
            </a:extLst>
          </p:cNvPr>
          <p:cNvSpPr txBox="1">
            <a:spLocks/>
          </p:cNvSpPr>
          <p:nvPr/>
        </p:nvSpPr>
        <p:spPr>
          <a:xfrm>
            <a:off x="410198" y="1266759"/>
            <a:ext cx="3293987" cy="1513102"/>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spcBef>
                <a:spcPts val="0"/>
              </a:spcBef>
              <a:buFont typeface="Arial"/>
              <a:buNone/>
            </a:pPr>
            <a:r>
              <a:rPr lang="en-US" sz="900" b="1" dirty="0">
                <a:solidFill>
                  <a:schemeClr val="bg1">
                    <a:lumMod val="85000"/>
                  </a:schemeClr>
                </a:solidFill>
                <a:latin typeface="Roboto"/>
                <a:ea typeface="Roboto"/>
                <a:cs typeface="Roboto"/>
                <a:sym typeface="Roboto"/>
              </a:rPr>
              <a:t>Software used to create the portfolio:</a:t>
            </a:r>
          </a:p>
          <a:p>
            <a:pPr marL="0" indent="0">
              <a:spcBef>
                <a:spcPts val="0"/>
              </a:spcBef>
              <a:buNone/>
            </a:pPr>
            <a:r>
              <a:rPr lang="en-AU" sz="900" dirty="0" err="1">
                <a:solidFill>
                  <a:srgbClr val="92D050"/>
                </a:solidFill>
                <a:latin typeface="Roboto"/>
                <a:ea typeface="Roboto"/>
                <a:cs typeface="Roboto"/>
                <a:sym typeface="Roboto"/>
              </a:rPr>
              <a:t>ArtStation</a:t>
            </a:r>
            <a:endParaRPr lang="en-AU" sz="900" dirty="0">
              <a:solidFill>
                <a:srgbClr val="92D050"/>
              </a:solidFill>
              <a:latin typeface="Roboto"/>
              <a:ea typeface="Roboto"/>
              <a:cs typeface="Roboto"/>
              <a:sym typeface="Roboto"/>
            </a:endParaRPr>
          </a:p>
          <a:p>
            <a:pPr marL="0" indent="0">
              <a:spcBef>
                <a:spcPts val="0"/>
              </a:spcBef>
              <a:buNone/>
            </a:pPr>
            <a:r>
              <a:rPr lang="en-AU" sz="900" b="0" i="0" u="none" strike="noStrike" kern="0" cap="none" spc="0" normalizeH="0" baseline="0" noProof="0" dirty="0">
                <a:ln>
                  <a:noFill/>
                </a:ln>
                <a:solidFill>
                  <a:srgbClr val="92D050"/>
                </a:solidFill>
                <a:effectLst/>
                <a:uLnTx/>
                <a:uFillTx/>
                <a:latin typeface="Roboto"/>
                <a:ea typeface="Roboto"/>
                <a:cs typeface="Roboto"/>
                <a:sym typeface="Roboto"/>
              </a:rPr>
              <a:t>Photoshop</a:t>
            </a:r>
          </a:p>
          <a:p>
            <a:pPr marL="0" indent="0">
              <a:spcBef>
                <a:spcPts val="0"/>
              </a:spcBef>
              <a:buNone/>
            </a:pPr>
            <a:r>
              <a:rPr lang="en-AU" sz="900" dirty="0">
                <a:solidFill>
                  <a:srgbClr val="92D050"/>
                </a:solidFill>
                <a:latin typeface="Roboto"/>
                <a:ea typeface="Roboto"/>
                <a:cs typeface="Roboto"/>
                <a:sym typeface="Roboto"/>
              </a:rPr>
              <a:t>Video editing software – final cut pro</a:t>
            </a:r>
            <a:endParaRPr lang="en-AU" sz="900" b="0" i="0" u="none" strike="noStrike" kern="0" cap="none" spc="0" normalizeH="0" baseline="0" noProof="0" dirty="0">
              <a:ln>
                <a:noFill/>
              </a:ln>
              <a:solidFill>
                <a:srgbClr val="92D050"/>
              </a:solidFill>
              <a:effectLst/>
              <a:uLnTx/>
              <a:uFillTx/>
              <a:latin typeface="Roboto"/>
              <a:ea typeface="Roboto"/>
              <a:cs typeface="Roboto"/>
            </a:endParaRPr>
          </a:p>
          <a:p>
            <a:pPr marL="0" indent="0" algn="ctr">
              <a:spcBef>
                <a:spcPts val="0"/>
              </a:spcBef>
              <a:buFont typeface="Arial"/>
              <a:buNone/>
            </a:pPr>
            <a:endParaRPr lang="en-US" sz="900" dirty="0">
              <a:solidFill>
                <a:srgbClr val="B7B7B7"/>
              </a:solidFill>
              <a:latin typeface="Roboto"/>
              <a:ea typeface="Roboto"/>
              <a:cs typeface="Roboto"/>
              <a:sym typeface="Roboto"/>
            </a:endParaRPr>
          </a:p>
          <a:p>
            <a:pPr marL="0" indent="0">
              <a:spcBef>
                <a:spcPts val="0"/>
              </a:spcBef>
              <a:buFont typeface="Arial"/>
              <a:buNone/>
            </a:pPr>
            <a:endParaRPr lang="en-US" sz="900" dirty="0">
              <a:solidFill>
                <a:srgbClr val="B7B7B7"/>
              </a:solidFill>
              <a:latin typeface="Roboto"/>
              <a:ea typeface="Roboto"/>
              <a:cs typeface="Roboto"/>
              <a:sym typeface="Roboto"/>
            </a:endParaRPr>
          </a:p>
        </p:txBody>
      </p:sp>
      <p:sp>
        <p:nvSpPr>
          <p:cNvPr id="12" name="Google Shape;292;p44">
            <a:extLst>
              <a:ext uri="{FF2B5EF4-FFF2-40B4-BE49-F238E27FC236}">
                <a16:creationId xmlns:a16="http://schemas.microsoft.com/office/drawing/2014/main" id="{2E2DDD1D-A296-46AC-8D3A-C67255C473AA}"/>
              </a:ext>
            </a:extLst>
          </p:cNvPr>
          <p:cNvSpPr txBox="1">
            <a:spLocks/>
          </p:cNvSpPr>
          <p:nvPr/>
        </p:nvSpPr>
        <p:spPr>
          <a:xfrm>
            <a:off x="410199" y="2773217"/>
            <a:ext cx="3293985" cy="221549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spcBef>
                <a:spcPts val="0"/>
              </a:spcBef>
              <a:buFont typeface="Arial"/>
              <a:buNone/>
            </a:pPr>
            <a:r>
              <a:rPr lang="en-US" sz="900" b="1" dirty="0">
                <a:solidFill>
                  <a:schemeClr val="bg1">
                    <a:lumMod val="85000"/>
                  </a:schemeClr>
                </a:solidFill>
                <a:latin typeface="Roboto"/>
                <a:ea typeface="Roboto"/>
                <a:cs typeface="Roboto"/>
                <a:sym typeface="Roboto"/>
              </a:rPr>
              <a:t>Technical proficiencies demonstrated:</a:t>
            </a:r>
          </a:p>
          <a:p>
            <a:pPr marL="0" indent="0">
              <a:spcBef>
                <a:spcPts val="0"/>
              </a:spcBef>
              <a:buNone/>
            </a:pPr>
            <a:r>
              <a:rPr lang="en-AU" sz="900" dirty="0">
                <a:solidFill>
                  <a:srgbClr val="92D050"/>
                </a:solidFill>
                <a:latin typeface="Roboto"/>
                <a:ea typeface="Roboto"/>
                <a:cs typeface="Roboto"/>
                <a:sym typeface="Roboto"/>
              </a:rPr>
              <a:t>Photoshop skills</a:t>
            </a:r>
          </a:p>
          <a:p>
            <a:pPr marL="0" indent="0">
              <a:spcBef>
                <a:spcPts val="0"/>
              </a:spcBef>
              <a:buNone/>
            </a:pPr>
            <a:r>
              <a:rPr lang="en-AU" sz="900" b="0" i="0" u="none" strike="noStrike" kern="0" cap="none" spc="0" normalizeH="0" baseline="0" noProof="0" dirty="0">
                <a:ln>
                  <a:noFill/>
                </a:ln>
                <a:solidFill>
                  <a:srgbClr val="92D050"/>
                </a:solidFill>
                <a:effectLst/>
                <a:uLnTx/>
                <a:uFillTx/>
                <a:latin typeface="Roboto"/>
                <a:ea typeface="Roboto"/>
                <a:cs typeface="Roboto"/>
                <a:sym typeface="Roboto"/>
              </a:rPr>
              <a:t>Level Design skills</a:t>
            </a:r>
          </a:p>
          <a:p>
            <a:pPr marL="0" indent="0">
              <a:spcBef>
                <a:spcPts val="0"/>
              </a:spcBef>
              <a:buNone/>
            </a:pPr>
            <a:r>
              <a:rPr lang="en-AU" sz="900" b="0" i="0" u="none" strike="noStrike" kern="0" cap="none" spc="0" normalizeH="0" baseline="0" noProof="0" dirty="0">
                <a:ln>
                  <a:noFill/>
                </a:ln>
                <a:solidFill>
                  <a:srgbClr val="92D050"/>
                </a:solidFill>
                <a:effectLst/>
                <a:uLnTx/>
                <a:uFillTx/>
                <a:latin typeface="Roboto"/>
                <a:ea typeface="Roboto"/>
                <a:cs typeface="Roboto"/>
                <a:sym typeface="Roboto"/>
              </a:rPr>
              <a:t>3D level editing software skills</a:t>
            </a:r>
          </a:p>
          <a:p>
            <a:pPr marL="0" indent="0">
              <a:spcBef>
                <a:spcPts val="0"/>
              </a:spcBef>
              <a:buNone/>
            </a:pPr>
            <a:r>
              <a:rPr lang="en-AU" sz="900" b="0" i="0" u="none" strike="noStrike" kern="0" cap="none" spc="0" normalizeH="0" baseline="0" noProof="0" dirty="0">
                <a:ln>
                  <a:noFill/>
                </a:ln>
                <a:solidFill>
                  <a:srgbClr val="92D050"/>
                </a:solidFill>
                <a:effectLst/>
                <a:uLnTx/>
                <a:uFillTx/>
                <a:latin typeface="Roboto"/>
                <a:ea typeface="Roboto"/>
                <a:cs typeface="Roboto"/>
                <a:sym typeface="Roboto"/>
              </a:rPr>
              <a:t>Map design skills</a:t>
            </a:r>
          </a:p>
          <a:p>
            <a:pPr marL="0" indent="0">
              <a:spcBef>
                <a:spcPts val="0"/>
              </a:spcBef>
              <a:buNone/>
            </a:pPr>
            <a:r>
              <a:rPr lang="en-AU" sz="900" dirty="0">
                <a:solidFill>
                  <a:srgbClr val="92D050"/>
                </a:solidFill>
                <a:latin typeface="Roboto"/>
                <a:ea typeface="Roboto"/>
                <a:cs typeface="Roboto"/>
                <a:sym typeface="Roboto"/>
              </a:rPr>
              <a:t>3D art &amp; modelling skills</a:t>
            </a:r>
            <a:endParaRPr lang="en-AU" sz="900" b="0" i="0" u="none" strike="noStrike" kern="0" cap="none" spc="0" normalizeH="0" baseline="0" noProof="0" dirty="0">
              <a:ln>
                <a:noFill/>
              </a:ln>
              <a:solidFill>
                <a:srgbClr val="92D050"/>
              </a:solidFill>
              <a:effectLst/>
              <a:uLnTx/>
              <a:uFillTx/>
              <a:latin typeface="Roboto"/>
              <a:ea typeface="Roboto"/>
              <a:cs typeface="Roboto"/>
            </a:endParaRPr>
          </a:p>
          <a:p>
            <a:pPr marL="0" indent="0" algn="ctr">
              <a:spcBef>
                <a:spcPts val="0"/>
              </a:spcBef>
              <a:buFont typeface="Arial"/>
              <a:buNone/>
            </a:pPr>
            <a:endParaRPr lang="en-US" sz="900" dirty="0">
              <a:solidFill>
                <a:srgbClr val="B7B7B7"/>
              </a:solidFill>
              <a:latin typeface="Roboto"/>
              <a:ea typeface="Roboto"/>
              <a:cs typeface="Roboto"/>
              <a:sym typeface="Roboto"/>
            </a:endParaRPr>
          </a:p>
          <a:p>
            <a:pPr marL="0" indent="0">
              <a:spcBef>
                <a:spcPts val="0"/>
              </a:spcBef>
              <a:buFont typeface="Arial"/>
              <a:buNone/>
            </a:pPr>
            <a:endParaRPr lang="en-US" sz="900" dirty="0">
              <a:solidFill>
                <a:srgbClr val="B7B7B7"/>
              </a:solidFill>
              <a:latin typeface="Roboto"/>
              <a:ea typeface="Roboto"/>
              <a:cs typeface="Roboto"/>
              <a:sym typeface="Roboto"/>
            </a:endParaRPr>
          </a:p>
        </p:txBody>
      </p:sp>
      <p:sp>
        <p:nvSpPr>
          <p:cNvPr id="2" name="Google Shape;292;p44">
            <a:extLst>
              <a:ext uri="{FF2B5EF4-FFF2-40B4-BE49-F238E27FC236}">
                <a16:creationId xmlns:a16="http://schemas.microsoft.com/office/drawing/2014/main" id="{FAD1B35E-02E7-4D59-831B-AB6D68687D19}"/>
              </a:ext>
            </a:extLst>
          </p:cNvPr>
          <p:cNvSpPr txBox="1">
            <a:spLocks/>
          </p:cNvSpPr>
          <p:nvPr/>
        </p:nvSpPr>
        <p:spPr>
          <a:xfrm>
            <a:off x="5233385" y="4790027"/>
            <a:ext cx="2529143" cy="201404"/>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lgn="ctr">
              <a:spcBef>
                <a:spcPts val="0"/>
              </a:spcBef>
              <a:buNone/>
            </a:pPr>
            <a:r>
              <a:rPr lang="en-US" sz="900" dirty="0">
                <a:solidFill>
                  <a:schemeClr val="bg1">
                    <a:lumMod val="85000"/>
                  </a:schemeClr>
                </a:solidFill>
                <a:latin typeface="Roboto"/>
                <a:ea typeface="Roboto"/>
                <a:cs typeface="Roboto"/>
                <a:sym typeface="Roboto"/>
              </a:rPr>
              <a:t>Portfolio Screenshot</a:t>
            </a:r>
          </a:p>
        </p:txBody>
      </p:sp>
      <p:pic>
        <p:nvPicPr>
          <p:cNvPr id="4" name="Picture 3" descr="A screenshot of a video game&#10;&#10;Description automatically generated">
            <a:extLst>
              <a:ext uri="{FF2B5EF4-FFF2-40B4-BE49-F238E27FC236}">
                <a16:creationId xmlns:a16="http://schemas.microsoft.com/office/drawing/2014/main" id="{26626AEB-74AD-74F2-7410-C3B55874DA8D}"/>
              </a:ext>
            </a:extLst>
          </p:cNvPr>
          <p:cNvPicPr>
            <a:picLocks noChangeAspect="1"/>
          </p:cNvPicPr>
          <p:nvPr/>
        </p:nvPicPr>
        <p:blipFill>
          <a:blip r:embed="rId4"/>
          <a:stretch>
            <a:fillRect/>
          </a:stretch>
        </p:blipFill>
        <p:spPr>
          <a:xfrm>
            <a:off x="3840659" y="1176163"/>
            <a:ext cx="5059472" cy="1635448"/>
          </a:xfrm>
          <a:prstGeom prst="rect">
            <a:avLst/>
          </a:prstGeom>
        </p:spPr>
      </p:pic>
      <p:pic>
        <p:nvPicPr>
          <p:cNvPr id="9" name="Picture 8" descr="A screenshot of a video game&#10;&#10;Description automatically generated">
            <a:extLst>
              <a:ext uri="{FF2B5EF4-FFF2-40B4-BE49-F238E27FC236}">
                <a16:creationId xmlns:a16="http://schemas.microsoft.com/office/drawing/2014/main" id="{20A38F69-8191-F0CE-7D20-DD7183663D33}"/>
              </a:ext>
            </a:extLst>
          </p:cNvPr>
          <p:cNvPicPr>
            <a:picLocks noChangeAspect="1"/>
          </p:cNvPicPr>
          <p:nvPr/>
        </p:nvPicPr>
        <p:blipFill>
          <a:blip r:embed="rId5"/>
          <a:stretch>
            <a:fillRect/>
          </a:stretch>
        </p:blipFill>
        <p:spPr>
          <a:xfrm>
            <a:off x="3272213" y="2439920"/>
            <a:ext cx="5871787" cy="2951711"/>
          </a:xfrm>
          <a:prstGeom prst="rect">
            <a:avLst/>
          </a:prstGeom>
        </p:spPr>
      </p:pic>
      <p:pic>
        <p:nvPicPr>
          <p:cNvPr id="6" name="Picture 5" descr="A picture containing text, indoor, different, set&#10;&#10;Description automatically generated">
            <a:extLst>
              <a:ext uri="{FF2B5EF4-FFF2-40B4-BE49-F238E27FC236}">
                <a16:creationId xmlns:a16="http://schemas.microsoft.com/office/drawing/2014/main" id="{118B83A3-B4D5-0EC4-CC23-D95799449448}"/>
              </a:ext>
            </a:extLst>
          </p:cNvPr>
          <p:cNvPicPr>
            <a:picLocks noChangeAspect="1"/>
          </p:cNvPicPr>
          <p:nvPr/>
        </p:nvPicPr>
        <p:blipFill>
          <a:blip r:embed="rId6"/>
          <a:stretch>
            <a:fillRect/>
          </a:stretch>
        </p:blipFill>
        <p:spPr>
          <a:xfrm>
            <a:off x="2616559" y="1176163"/>
            <a:ext cx="1459085" cy="3835560"/>
          </a:xfrm>
          <a:prstGeom prst="rect">
            <a:avLst/>
          </a:prstGeom>
        </p:spPr>
      </p:pic>
    </p:spTree>
    <p:extLst>
      <p:ext uri="{BB962C8B-B14F-4D97-AF65-F5344CB8AC3E}">
        <p14:creationId xmlns:p14="http://schemas.microsoft.com/office/powerpoint/2010/main" val="30004043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33" name="Google Shape;333;p47"/>
          <p:cNvSpPr/>
          <p:nvPr/>
        </p:nvSpPr>
        <p:spPr>
          <a:xfrm>
            <a:off x="6825" y="-6825"/>
            <a:ext cx="447900" cy="51435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Google Shape;291;p44">
            <a:extLst>
              <a:ext uri="{FF2B5EF4-FFF2-40B4-BE49-F238E27FC236}">
                <a16:creationId xmlns:a16="http://schemas.microsoft.com/office/drawing/2014/main" id="{0FD8B14E-7CCF-42C8-9E9F-051852995464}"/>
              </a:ext>
            </a:extLst>
          </p:cNvPr>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r>
              <a:rPr lang="en-AU">
                <a:latin typeface="Roboto"/>
                <a:ea typeface="Roboto"/>
                <a:cs typeface="Roboto"/>
                <a:sym typeface="Roboto"/>
              </a:rPr>
              <a:t>Industry Research | </a:t>
            </a:r>
            <a:r>
              <a:rPr lang="en-AU" sz="3000">
                <a:solidFill>
                  <a:srgbClr val="8CB3E3"/>
                </a:solidFill>
                <a:latin typeface="Roboto"/>
                <a:ea typeface="Roboto"/>
                <a:cs typeface="Roboto"/>
                <a:sym typeface="Roboto"/>
              </a:rPr>
              <a:t>Portfolio 2</a:t>
            </a:r>
            <a:endParaRPr/>
          </a:p>
        </p:txBody>
      </p:sp>
      <p:sp>
        <p:nvSpPr>
          <p:cNvPr id="8" name="Google Shape;292;p44">
            <a:extLst>
              <a:ext uri="{FF2B5EF4-FFF2-40B4-BE49-F238E27FC236}">
                <a16:creationId xmlns:a16="http://schemas.microsoft.com/office/drawing/2014/main" id="{F5FAA9CF-428C-46C2-89F1-30FBB174100C}"/>
              </a:ext>
            </a:extLst>
          </p:cNvPr>
          <p:cNvSpPr txBox="1">
            <a:spLocks noGrp="1"/>
          </p:cNvSpPr>
          <p:nvPr>
            <p:ph type="body" idx="1"/>
          </p:nvPr>
        </p:nvSpPr>
        <p:spPr>
          <a:xfrm>
            <a:off x="383574" y="921329"/>
            <a:ext cx="8677474" cy="254834"/>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900" dirty="0">
                <a:solidFill>
                  <a:schemeClr val="bg1">
                    <a:lumMod val="75000"/>
                  </a:schemeClr>
                </a:solidFill>
                <a:latin typeface="Roboto"/>
                <a:ea typeface="Roboto"/>
                <a:cs typeface="Roboto"/>
                <a:sym typeface="Roboto"/>
              </a:rPr>
              <a:t>Research and </a:t>
            </a:r>
            <a:r>
              <a:rPr lang="en-AU" sz="900" dirty="0">
                <a:solidFill>
                  <a:schemeClr val="bg1">
                    <a:lumMod val="75000"/>
                  </a:schemeClr>
                </a:solidFill>
                <a:latin typeface="Roboto"/>
                <a:ea typeface="Roboto"/>
                <a:cs typeface="Roboto"/>
                <a:sym typeface="Roboto"/>
              </a:rPr>
              <a:t>analyse</a:t>
            </a:r>
            <a:r>
              <a:rPr lang="en-US" sz="900">
                <a:solidFill>
                  <a:schemeClr val="bg1">
                    <a:lumMod val="75000"/>
                  </a:schemeClr>
                </a:solidFill>
                <a:latin typeface="Roboto"/>
                <a:ea typeface="Roboto"/>
                <a:cs typeface="Roboto"/>
                <a:sym typeface="Roboto"/>
              </a:rPr>
              <a:t> another portfolio of an industry professional that aligns with your goals. List the software used and technical skill proficiencies demonstrated.</a:t>
            </a:r>
            <a:endParaRPr lang="en-US" sz="900">
              <a:solidFill>
                <a:schemeClr val="bg1">
                  <a:lumMod val="75000"/>
                </a:schemeClr>
              </a:solidFill>
              <a:latin typeface="Roboto"/>
              <a:ea typeface="Roboto"/>
              <a:cs typeface="Roboto"/>
            </a:endParaRPr>
          </a:p>
        </p:txBody>
      </p:sp>
      <p:sp>
        <p:nvSpPr>
          <p:cNvPr id="10" name="Google Shape;292;p44">
            <a:extLst>
              <a:ext uri="{FF2B5EF4-FFF2-40B4-BE49-F238E27FC236}">
                <a16:creationId xmlns:a16="http://schemas.microsoft.com/office/drawing/2014/main" id="{B3639AA9-EACE-4E17-9948-A54875E8557A}"/>
              </a:ext>
            </a:extLst>
          </p:cNvPr>
          <p:cNvSpPr txBox="1">
            <a:spLocks/>
          </p:cNvSpPr>
          <p:nvPr/>
        </p:nvSpPr>
        <p:spPr>
          <a:xfrm>
            <a:off x="410198" y="1266759"/>
            <a:ext cx="3274050" cy="1513102"/>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spcBef>
                <a:spcPts val="0"/>
              </a:spcBef>
              <a:buFont typeface="Arial"/>
              <a:buNone/>
            </a:pPr>
            <a:r>
              <a:rPr lang="en-US" sz="900" b="1" dirty="0">
                <a:solidFill>
                  <a:schemeClr val="bg1">
                    <a:lumMod val="85000"/>
                  </a:schemeClr>
                </a:solidFill>
                <a:latin typeface="Roboto"/>
                <a:ea typeface="Roboto"/>
                <a:cs typeface="Roboto"/>
                <a:sym typeface="Roboto"/>
              </a:rPr>
              <a:t>Software used to create the portfolio:</a:t>
            </a:r>
          </a:p>
          <a:p>
            <a:pPr marL="0" indent="0">
              <a:spcBef>
                <a:spcPts val="0"/>
              </a:spcBef>
              <a:buNone/>
            </a:pPr>
            <a:r>
              <a:rPr kumimoji="0" lang="en-AU" sz="900" b="0" i="0" u="none" strike="noStrike" kern="0" cap="none" spc="0" normalizeH="0" baseline="0" noProof="0" dirty="0">
                <a:ln>
                  <a:noFill/>
                </a:ln>
                <a:solidFill>
                  <a:srgbClr val="92D050"/>
                </a:solidFill>
                <a:effectLst/>
                <a:uLnTx/>
                <a:uFillTx/>
                <a:latin typeface="Roboto"/>
                <a:ea typeface="Roboto"/>
                <a:cs typeface="Roboto"/>
                <a:sym typeface="Roboto"/>
              </a:rPr>
              <a:t>Web developing</a:t>
            </a:r>
            <a:r>
              <a:rPr lang="en-AU" sz="900" dirty="0">
                <a:solidFill>
                  <a:srgbClr val="92D050"/>
                </a:solidFill>
                <a:latin typeface="Roboto"/>
                <a:ea typeface="Roboto"/>
                <a:cs typeface="Roboto"/>
                <a:sym typeface="Roboto"/>
              </a:rPr>
              <a:t> site</a:t>
            </a:r>
          </a:p>
          <a:p>
            <a:pPr marL="0" indent="0">
              <a:spcBef>
                <a:spcPts val="0"/>
              </a:spcBef>
              <a:buNone/>
            </a:pPr>
            <a:r>
              <a:rPr lang="en-AU" sz="900" b="0" i="0" u="none" strike="noStrike" kern="0" cap="none" spc="0" normalizeH="0" baseline="0" noProof="0" dirty="0">
                <a:ln>
                  <a:noFill/>
                </a:ln>
                <a:solidFill>
                  <a:srgbClr val="92D050"/>
                </a:solidFill>
                <a:effectLst/>
                <a:uLnTx/>
                <a:uFillTx/>
                <a:latin typeface="Roboto"/>
                <a:ea typeface="Roboto"/>
                <a:cs typeface="Roboto"/>
              </a:rPr>
              <a:t>Video editing – final cut pro</a:t>
            </a:r>
          </a:p>
          <a:p>
            <a:pPr marL="0" indent="0">
              <a:spcBef>
                <a:spcPts val="0"/>
              </a:spcBef>
              <a:buNone/>
            </a:pPr>
            <a:endParaRPr lang="en-AU" sz="900" b="0" i="0" u="none" strike="noStrike" kern="0" cap="none" spc="0" normalizeH="0" baseline="0" noProof="0" dirty="0">
              <a:ln>
                <a:noFill/>
              </a:ln>
              <a:solidFill>
                <a:srgbClr val="92D050"/>
              </a:solidFill>
              <a:effectLst/>
              <a:uLnTx/>
              <a:uFillTx/>
              <a:latin typeface="Roboto"/>
              <a:ea typeface="Roboto"/>
              <a:cs typeface="Roboto"/>
            </a:endParaRPr>
          </a:p>
          <a:p>
            <a:pPr marL="0" indent="0" algn="ctr">
              <a:spcBef>
                <a:spcPts val="0"/>
              </a:spcBef>
              <a:buFont typeface="Arial"/>
              <a:buNone/>
            </a:pPr>
            <a:endParaRPr lang="en-US" sz="900" dirty="0">
              <a:solidFill>
                <a:srgbClr val="B7B7B7"/>
              </a:solidFill>
              <a:latin typeface="Roboto"/>
              <a:ea typeface="Roboto"/>
              <a:cs typeface="Roboto"/>
              <a:sym typeface="Roboto"/>
            </a:endParaRPr>
          </a:p>
          <a:p>
            <a:pPr marL="0" indent="0">
              <a:spcBef>
                <a:spcPts val="0"/>
              </a:spcBef>
              <a:buFont typeface="Arial"/>
              <a:buNone/>
            </a:pPr>
            <a:endParaRPr lang="en-US" sz="900" dirty="0">
              <a:solidFill>
                <a:srgbClr val="B7B7B7"/>
              </a:solidFill>
              <a:latin typeface="Roboto"/>
              <a:ea typeface="Roboto"/>
              <a:cs typeface="Roboto"/>
              <a:sym typeface="Roboto"/>
            </a:endParaRPr>
          </a:p>
        </p:txBody>
      </p:sp>
      <p:sp>
        <p:nvSpPr>
          <p:cNvPr id="12" name="Google Shape;292;p44">
            <a:extLst>
              <a:ext uri="{FF2B5EF4-FFF2-40B4-BE49-F238E27FC236}">
                <a16:creationId xmlns:a16="http://schemas.microsoft.com/office/drawing/2014/main" id="{2E2DDD1D-A296-46AC-8D3A-C67255C473AA}"/>
              </a:ext>
            </a:extLst>
          </p:cNvPr>
          <p:cNvSpPr txBox="1">
            <a:spLocks/>
          </p:cNvSpPr>
          <p:nvPr/>
        </p:nvSpPr>
        <p:spPr>
          <a:xfrm>
            <a:off x="410199" y="2773217"/>
            <a:ext cx="3274049" cy="221549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spcBef>
                <a:spcPts val="0"/>
              </a:spcBef>
              <a:buFont typeface="Arial"/>
              <a:buNone/>
            </a:pPr>
            <a:r>
              <a:rPr lang="en-US" sz="900" b="1" dirty="0">
                <a:solidFill>
                  <a:schemeClr val="bg1">
                    <a:lumMod val="85000"/>
                  </a:schemeClr>
                </a:solidFill>
                <a:latin typeface="Roboto"/>
                <a:ea typeface="Roboto"/>
                <a:cs typeface="Roboto"/>
                <a:sym typeface="Roboto"/>
              </a:rPr>
              <a:t>Technical proficiencies demonstrated:</a:t>
            </a:r>
          </a:p>
          <a:p>
            <a:pPr marL="0" indent="0">
              <a:spcBef>
                <a:spcPts val="0"/>
              </a:spcBef>
              <a:buNone/>
            </a:pPr>
            <a:r>
              <a:rPr lang="en-AU" sz="900" dirty="0">
                <a:solidFill>
                  <a:srgbClr val="92D050"/>
                </a:solidFill>
                <a:latin typeface="Roboto"/>
                <a:ea typeface="Roboto"/>
                <a:cs typeface="Roboto"/>
                <a:sym typeface="Roboto"/>
              </a:rPr>
              <a:t>Game Design skills</a:t>
            </a:r>
          </a:p>
          <a:p>
            <a:pPr marL="0" indent="0">
              <a:spcBef>
                <a:spcPts val="0"/>
              </a:spcBef>
              <a:buNone/>
            </a:pPr>
            <a:r>
              <a:rPr lang="en-AU" sz="900" dirty="0">
                <a:solidFill>
                  <a:srgbClr val="92D050"/>
                </a:solidFill>
                <a:latin typeface="Roboto"/>
                <a:ea typeface="Roboto"/>
                <a:cs typeface="Roboto"/>
                <a:sym typeface="Roboto"/>
              </a:rPr>
              <a:t>Testing and balancing</a:t>
            </a:r>
          </a:p>
          <a:p>
            <a:pPr marL="0" indent="0">
              <a:spcBef>
                <a:spcPts val="0"/>
              </a:spcBef>
              <a:buNone/>
            </a:pPr>
            <a:r>
              <a:rPr lang="en-AU" sz="900" dirty="0">
                <a:solidFill>
                  <a:srgbClr val="92D050"/>
                </a:solidFill>
                <a:latin typeface="Roboto"/>
                <a:ea typeface="Roboto"/>
                <a:cs typeface="Roboto"/>
                <a:sym typeface="Roboto"/>
              </a:rPr>
              <a:t>Character design and balancing</a:t>
            </a:r>
          </a:p>
          <a:p>
            <a:pPr marL="0" indent="0">
              <a:spcBef>
                <a:spcPts val="0"/>
              </a:spcBef>
              <a:buNone/>
            </a:pPr>
            <a:endParaRPr lang="en-AU" sz="900" dirty="0">
              <a:solidFill>
                <a:srgbClr val="92D050"/>
              </a:solidFill>
              <a:latin typeface="Roboto"/>
              <a:ea typeface="Roboto"/>
              <a:cs typeface="Roboto"/>
              <a:sym typeface="Roboto"/>
            </a:endParaRPr>
          </a:p>
          <a:p>
            <a:pPr marL="0" indent="0">
              <a:spcBef>
                <a:spcPts val="0"/>
              </a:spcBef>
              <a:buNone/>
            </a:pPr>
            <a:endParaRPr lang="en-US" sz="900" dirty="0">
              <a:solidFill>
                <a:srgbClr val="B7B7B7"/>
              </a:solidFill>
              <a:latin typeface="Roboto"/>
              <a:ea typeface="Roboto"/>
              <a:cs typeface="Roboto"/>
              <a:sym typeface="Roboto"/>
            </a:endParaRPr>
          </a:p>
          <a:p>
            <a:pPr marL="0" indent="0">
              <a:spcBef>
                <a:spcPts val="0"/>
              </a:spcBef>
              <a:buFont typeface="Arial"/>
              <a:buNone/>
            </a:pPr>
            <a:endParaRPr lang="en-US" sz="900" dirty="0">
              <a:solidFill>
                <a:srgbClr val="B7B7B7"/>
              </a:solidFill>
              <a:latin typeface="Roboto"/>
              <a:ea typeface="Roboto"/>
              <a:cs typeface="Roboto"/>
              <a:sym typeface="Roboto"/>
            </a:endParaRPr>
          </a:p>
        </p:txBody>
      </p:sp>
      <p:pic>
        <p:nvPicPr>
          <p:cNvPr id="2" name="Google Shape;403;p53">
            <a:extLst>
              <a:ext uri="{FF2B5EF4-FFF2-40B4-BE49-F238E27FC236}">
                <a16:creationId xmlns:a16="http://schemas.microsoft.com/office/drawing/2014/main" id="{D5AC83F4-A562-4BC3-AAAB-20C0C9DEB1E9}"/>
              </a:ext>
            </a:extLst>
          </p:cNvPr>
          <p:cNvPicPr preferRelativeResize="0"/>
          <p:nvPr/>
        </p:nvPicPr>
        <p:blipFill rotWithShape="1">
          <a:blip r:embed="rId3">
            <a:alphaModFix/>
          </a:blip>
          <a:srcRect/>
          <a:stretch/>
        </p:blipFill>
        <p:spPr>
          <a:xfrm>
            <a:off x="3840660" y="1215568"/>
            <a:ext cx="5023885" cy="3460811"/>
          </a:xfrm>
          <a:prstGeom prst="roundRect">
            <a:avLst>
              <a:gd name="adj" fmla="val 0"/>
            </a:avLst>
          </a:prstGeom>
          <a:noFill/>
          <a:ln w="19050" cap="flat" cmpd="sng">
            <a:solidFill>
              <a:srgbClr val="92D050"/>
            </a:solidFill>
            <a:prstDash val="solid"/>
            <a:round/>
            <a:headEnd type="none" w="sm" len="sm"/>
            <a:tailEnd type="none" w="sm" len="sm"/>
          </a:ln>
        </p:spPr>
      </p:pic>
      <p:sp>
        <p:nvSpPr>
          <p:cNvPr id="3" name="Google Shape;292;p44">
            <a:extLst>
              <a:ext uri="{FF2B5EF4-FFF2-40B4-BE49-F238E27FC236}">
                <a16:creationId xmlns:a16="http://schemas.microsoft.com/office/drawing/2014/main" id="{32950ECD-D4B5-46C1-B11A-0490A3E59039}"/>
              </a:ext>
            </a:extLst>
          </p:cNvPr>
          <p:cNvSpPr txBox="1">
            <a:spLocks/>
          </p:cNvSpPr>
          <p:nvPr/>
        </p:nvSpPr>
        <p:spPr>
          <a:xfrm>
            <a:off x="5002429" y="4738883"/>
            <a:ext cx="2529143" cy="201404"/>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lgn="ctr">
              <a:spcBef>
                <a:spcPts val="0"/>
              </a:spcBef>
              <a:buNone/>
            </a:pPr>
            <a:r>
              <a:rPr lang="en-US" sz="900" dirty="0">
                <a:solidFill>
                  <a:schemeClr val="bg1">
                    <a:lumMod val="85000"/>
                  </a:schemeClr>
                </a:solidFill>
                <a:latin typeface="Roboto"/>
                <a:ea typeface="Roboto"/>
                <a:cs typeface="Roboto"/>
                <a:sym typeface="Roboto"/>
              </a:rPr>
              <a:t>Zachary </a:t>
            </a:r>
            <a:r>
              <a:rPr lang="en-US" sz="900" dirty="0" err="1">
                <a:solidFill>
                  <a:schemeClr val="bg1">
                    <a:lumMod val="85000"/>
                  </a:schemeClr>
                </a:solidFill>
                <a:latin typeface="Roboto"/>
                <a:ea typeface="Roboto"/>
                <a:cs typeface="Roboto"/>
                <a:sym typeface="Roboto"/>
              </a:rPr>
              <a:t>Preece</a:t>
            </a:r>
            <a:r>
              <a:rPr lang="en-US" sz="900" dirty="0">
                <a:solidFill>
                  <a:schemeClr val="bg1">
                    <a:lumMod val="85000"/>
                  </a:schemeClr>
                </a:solidFill>
                <a:latin typeface="Roboto"/>
                <a:ea typeface="Roboto"/>
                <a:cs typeface="Roboto"/>
                <a:sym typeface="Roboto"/>
              </a:rPr>
              <a:t> Game Design portfolio</a:t>
            </a:r>
          </a:p>
        </p:txBody>
      </p:sp>
      <p:pic>
        <p:nvPicPr>
          <p:cNvPr id="5" name="Picture 4" descr="A picture containing text, screen&#10;&#10;Description automatically generated">
            <a:extLst>
              <a:ext uri="{FF2B5EF4-FFF2-40B4-BE49-F238E27FC236}">
                <a16:creationId xmlns:a16="http://schemas.microsoft.com/office/drawing/2014/main" id="{4D9F34A7-A811-273E-7C29-257FB71CC6FA}"/>
              </a:ext>
            </a:extLst>
          </p:cNvPr>
          <p:cNvPicPr>
            <a:picLocks noChangeAspect="1"/>
          </p:cNvPicPr>
          <p:nvPr/>
        </p:nvPicPr>
        <p:blipFill>
          <a:blip r:embed="rId4"/>
          <a:stretch>
            <a:fillRect/>
          </a:stretch>
        </p:blipFill>
        <p:spPr>
          <a:xfrm>
            <a:off x="3190273" y="1326058"/>
            <a:ext cx="5870775" cy="3134902"/>
          </a:xfrm>
          <a:prstGeom prst="rect">
            <a:avLst/>
          </a:prstGeom>
        </p:spPr>
      </p:pic>
    </p:spTree>
    <p:extLst>
      <p:ext uri="{BB962C8B-B14F-4D97-AF65-F5344CB8AC3E}">
        <p14:creationId xmlns:p14="http://schemas.microsoft.com/office/powerpoint/2010/main" val="35096960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graphicFrame>
        <p:nvGraphicFramePr>
          <p:cNvPr id="3" name="Google Shape;252;p40">
            <a:extLst>
              <a:ext uri="{FF2B5EF4-FFF2-40B4-BE49-F238E27FC236}">
                <a16:creationId xmlns:a16="http://schemas.microsoft.com/office/drawing/2014/main" id="{CF5440C8-8581-4B01-B88A-6DBC2E77BAF6}"/>
              </a:ext>
            </a:extLst>
          </p:cNvPr>
          <p:cNvGraphicFramePr/>
          <p:nvPr>
            <p:extLst>
              <p:ext uri="{D42A27DB-BD31-4B8C-83A1-F6EECF244321}">
                <p14:modId xmlns:p14="http://schemas.microsoft.com/office/powerpoint/2010/main" val="994934188"/>
              </p:ext>
            </p:extLst>
          </p:nvPr>
        </p:nvGraphicFramePr>
        <p:xfrm>
          <a:off x="445238" y="1342360"/>
          <a:ext cx="7538157" cy="3316644"/>
        </p:xfrm>
        <a:graphic>
          <a:graphicData uri="http://schemas.openxmlformats.org/drawingml/2006/table">
            <a:tbl>
              <a:tblPr>
                <a:noFill/>
                <a:tableStyleId>{2DE40A0A-F175-4DEE-BA99-264EB937CA04}</a:tableStyleId>
              </a:tblPr>
              <a:tblGrid>
                <a:gridCol w="1566973">
                  <a:extLst>
                    <a:ext uri="{9D8B030D-6E8A-4147-A177-3AD203B41FA5}">
                      <a16:colId xmlns:a16="http://schemas.microsoft.com/office/drawing/2014/main" val="20000"/>
                    </a:ext>
                  </a:extLst>
                </a:gridCol>
                <a:gridCol w="5971184">
                  <a:extLst>
                    <a:ext uri="{9D8B030D-6E8A-4147-A177-3AD203B41FA5}">
                      <a16:colId xmlns:a16="http://schemas.microsoft.com/office/drawing/2014/main" val="20002"/>
                    </a:ext>
                  </a:extLst>
                </a:gridCol>
              </a:tblGrid>
              <a:tr h="344994">
                <a:tc>
                  <a:txBody>
                    <a:bodyPr/>
                    <a:lstStyle/>
                    <a:p>
                      <a:pPr marL="0" marR="0" lvl="0" indent="0" algn="l" rtl="0">
                        <a:lnSpc>
                          <a:spcPct val="100000"/>
                        </a:lnSpc>
                        <a:spcBef>
                          <a:spcPts val="0"/>
                        </a:spcBef>
                        <a:spcAft>
                          <a:spcPts val="0"/>
                        </a:spcAft>
                        <a:buClr>
                          <a:srgbClr val="00B0F0"/>
                        </a:buClr>
                        <a:buSzPts val="1000"/>
                        <a:buFont typeface="Calibri"/>
                        <a:buNone/>
                      </a:pPr>
                      <a:r>
                        <a:rPr lang="en-AU" sz="1000" b="1" u="none" strike="noStrike" cap="none">
                          <a:solidFill>
                            <a:srgbClr val="D9D9D9"/>
                          </a:solidFill>
                          <a:latin typeface="Roboto"/>
                          <a:ea typeface="Roboto"/>
                        </a:rPr>
                        <a:t>Questions</a:t>
                      </a: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solidFill>
                      <a:schemeClr val="tx1">
                        <a:lumMod val="75000"/>
                        <a:lumOff val="25000"/>
                      </a:schemeClr>
                    </a:solidFill>
                  </a:tcPr>
                </a:tc>
                <a:tc>
                  <a:txBody>
                    <a:bodyPr/>
                    <a:lstStyle/>
                    <a:p>
                      <a:pPr marL="0" marR="0" lvl="0" indent="0" algn="l">
                        <a:lnSpc>
                          <a:spcPct val="100000"/>
                        </a:lnSpc>
                        <a:spcBef>
                          <a:spcPts val="0"/>
                        </a:spcBef>
                        <a:spcAft>
                          <a:spcPts val="0"/>
                        </a:spcAft>
                        <a:buNone/>
                      </a:pPr>
                      <a:r>
                        <a:rPr lang="en-US" sz="1000" b="1" i="0" u="none" strike="noStrike" cap="none" noProof="0">
                          <a:solidFill>
                            <a:schemeClr val="bg1">
                              <a:lumMod val="85000"/>
                            </a:schemeClr>
                          </a:solidFill>
                          <a:latin typeface="Roboto"/>
                        </a:rPr>
                        <a:t>Answers</a:t>
                      </a:r>
                      <a:endParaRPr lang="en-US">
                        <a:solidFill>
                          <a:schemeClr val="bg1">
                            <a:lumMod val="85000"/>
                          </a:schemeClr>
                        </a:solidFill>
                      </a:endParaRPr>
                    </a:p>
                  </a:txBody>
                  <a:tcPr marL="91425" marR="91425" marT="91425" marB="91425">
                    <a:lnL w="19050" cap="flat" cmpd="sng">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solidFill>
                      <a:schemeClr val="tx1">
                        <a:lumMod val="75000"/>
                        <a:lumOff val="25000"/>
                      </a:schemeClr>
                    </a:solidFill>
                  </a:tcPr>
                </a:tc>
                <a:extLst>
                  <a:ext uri="{0D108BD9-81ED-4DB2-BD59-A6C34878D82A}">
                    <a16:rowId xmlns:a16="http://schemas.microsoft.com/office/drawing/2014/main" val="10000"/>
                  </a:ext>
                </a:extLst>
              </a:tr>
              <a:tr h="361500">
                <a:tc>
                  <a:txBody>
                    <a:bodyPr/>
                    <a:lstStyle/>
                    <a:p>
                      <a:pPr marL="0" marR="0" lvl="0" indent="0">
                        <a:lnSpc>
                          <a:spcPct val="100000"/>
                        </a:lnSpc>
                        <a:spcBef>
                          <a:spcPts val="0"/>
                        </a:spcBef>
                        <a:spcAft>
                          <a:spcPts val="0"/>
                        </a:spcAft>
                        <a:buNone/>
                      </a:pPr>
                      <a:r>
                        <a:rPr lang="en-US" sz="900" b="0" i="0" u="none" strike="noStrike" cap="none" noProof="0">
                          <a:solidFill>
                            <a:schemeClr val="bg1">
                              <a:lumMod val="85000"/>
                            </a:schemeClr>
                          </a:solidFill>
                          <a:latin typeface="Roboto"/>
                        </a:rPr>
                        <a:t>What is the name of the chosen company researched?</a:t>
                      </a:r>
                      <a:endParaRPr lang="en-US">
                        <a:sym typeface="Roboto"/>
                      </a:endParaRPr>
                    </a:p>
                  </a:txBody>
                  <a:tcPr marL="91425" marR="91425" marT="91425" marB="91425">
                    <a:lnL w="19050" cap="flat" cmpd="sng">
                      <a:solidFill>
                        <a:srgbClr val="666666"/>
                      </a:solidFill>
                      <a:prstDash val="solid"/>
                      <a:round/>
                      <a:headEnd type="none" w="sm" len="sm"/>
                      <a:tailEnd type="none" w="sm" len="sm"/>
                    </a:lnL>
                    <a:lnR w="19050" cap="flat" cmpd="sng" algn="ctr">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solidFill>
                        <a:srgbClr val="666666"/>
                      </a:solidFill>
                      <a:prstDash val="solid"/>
                      <a:round/>
                      <a:headEnd type="none" w="sm" len="sm"/>
                      <a:tailEnd type="none" w="sm" len="sm"/>
                    </a:lnB>
                  </a:tcPr>
                </a:tc>
                <a:tc>
                  <a:txBody>
                    <a:bodyPr/>
                    <a:lstStyle/>
                    <a:p>
                      <a:pPr marL="0" marR="0" lvl="0" indent="0" algn="l">
                        <a:lnSpc>
                          <a:spcPct val="100000"/>
                        </a:lnSpc>
                        <a:spcBef>
                          <a:spcPts val="0"/>
                        </a:spcBef>
                        <a:spcAft>
                          <a:spcPts val="0"/>
                        </a:spcAft>
                        <a:buNone/>
                      </a:pPr>
                      <a:r>
                        <a:rPr lang="en-AU" sz="900" b="0" i="0" u="none" strike="noStrike" cap="none" noProof="0" dirty="0" err="1">
                          <a:solidFill>
                            <a:srgbClr val="92D050"/>
                          </a:solidFill>
                          <a:latin typeface="Roboto"/>
                        </a:rPr>
                        <a:t>HalfBrick</a:t>
                      </a:r>
                      <a:endParaRPr lang="en-US" dirty="0"/>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1"/>
                  </a:ext>
                </a:extLst>
              </a:tr>
              <a:tr h="347850">
                <a:tc>
                  <a:txBody>
                    <a:bodyPr/>
                    <a:lstStyle/>
                    <a:p>
                      <a:pPr marL="0" marR="0" lvl="0" indent="0">
                        <a:lnSpc>
                          <a:spcPct val="100000"/>
                        </a:lnSpc>
                        <a:spcBef>
                          <a:spcPts val="0"/>
                        </a:spcBef>
                        <a:spcAft>
                          <a:spcPts val="0"/>
                        </a:spcAft>
                        <a:buNone/>
                      </a:pPr>
                      <a:r>
                        <a:rPr lang="en-US" sz="900" b="0" i="0" u="none" strike="noStrike" cap="none" noProof="0">
                          <a:solidFill>
                            <a:schemeClr val="bg1">
                              <a:lumMod val="85000"/>
                            </a:schemeClr>
                          </a:solidFill>
                          <a:latin typeface="Roboto"/>
                        </a:rPr>
                        <a:t>How many employees work at the company?</a:t>
                      </a:r>
                    </a:p>
                    <a:p>
                      <a:pPr marL="0" marR="0" lvl="0" indent="0">
                        <a:lnSpc>
                          <a:spcPct val="100000"/>
                        </a:lnSpc>
                        <a:spcBef>
                          <a:spcPts val="0"/>
                        </a:spcBef>
                        <a:spcAft>
                          <a:spcPts val="0"/>
                        </a:spcAft>
                        <a:buNone/>
                      </a:pPr>
                      <a:endParaRPr lang="en-US" sz="900" b="0" i="0" u="none" strike="noStrike" cap="none" noProof="0" dirty="0">
                        <a:solidFill>
                          <a:schemeClr val="bg1">
                            <a:lumMod val="85000"/>
                          </a:schemeClr>
                        </a:solidFill>
                        <a:latin typeface="Roboto"/>
                      </a:endParaRP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tc>
                  <a:txBody>
                    <a:bodyPr/>
                    <a:lstStyle/>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81 employees</a:t>
                      </a:r>
                      <a:endParaRPr lang="en-US" dirty="0">
                        <a:sym typeface="Roboto"/>
                      </a:endParaRPr>
                    </a:p>
                  </a:txBody>
                  <a:tcPr marL="91425" marR="91425" marT="91425" marB="91425">
                    <a:lnL w="19050" cap="flat" cmpd="sng">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2"/>
                  </a:ext>
                </a:extLst>
              </a:tr>
              <a:tr h="347849">
                <a:tc>
                  <a:txBody>
                    <a:bodyPr/>
                    <a:lstStyle/>
                    <a:p>
                      <a:pPr marL="0" lvl="0" indent="0">
                        <a:lnSpc>
                          <a:spcPct val="100000"/>
                        </a:lnSpc>
                        <a:spcBef>
                          <a:spcPts val="0"/>
                        </a:spcBef>
                        <a:spcAft>
                          <a:spcPts val="0"/>
                        </a:spcAft>
                        <a:buNone/>
                      </a:pPr>
                      <a:r>
                        <a:rPr lang="en-US" sz="900" b="0" i="0" u="none" strike="noStrike" noProof="0" dirty="0">
                          <a:solidFill>
                            <a:schemeClr val="bg1">
                              <a:lumMod val="85000"/>
                            </a:schemeClr>
                          </a:solidFill>
                          <a:latin typeface="Roboto"/>
                        </a:rPr>
                        <a:t>Where is the studio located?</a:t>
                      </a:r>
                    </a:p>
                    <a:p>
                      <a:pPr marL="0" lvl="0" indent="0">
                        <a:lnSpc>
                          <a:spcPct val="100000"/>
                        </a:lnSpc>
                        <a:spcBef>
                          <a:spcPts val="0"/>
                        </a:spcBef>
                        <a:spcAft>
                          <a:spcPts val="0"/>
                        </a:spcAft>
                        <a:buNone/>
                      </a:pPr>
                      <a:endParaRPr lang="en-US" sz="900" b="0" i="0" u="none" strike="noStrike" noProof="0" dirty="0">
                        <a:solidFill>
                          <a:schemeClr val="bg1">
                            <a:lumMod val="85000"/>
                          </a:schemeClr>
                        </a:solidFill>
                        <a:latin typeface="Roboto"/>
                      </a:endParaRPr>
                    </a:p>
                  </a:txBody>
                  <a:tcPr marL="91425" marR="91425" marT="91425" marB="91425">
                    <a:lnL w="19050">
                      <a:solidFill>
                        <a:srgbClr val="666666"/>
                      </a:solidFill>
                    </a:lnL>
                    <a:lnR w="19050">
                      <a:solidFill>
                        <a:srgbClr val="666666"/>
                      </a:solidFill>
                    </a:lnR>
                    <a:lnT w="19050" cap="flat" cmpd="sng" algn="ctr">
                      <a:solidFill>
                        <a:srgbClr val="666666"/>
                      </a:solidFill>
                      <a:prstDash val="solid"/>
                      <a:round/>
                      <a:headEnd type="none" w="sm" len="sm"/>
                      <a:tailEnd type="none" w="sm" len="sm"/>
                    </a:lnT>
                    <a:lnB w="19050">
                      <a:solidFill>
                        <a:srgbClr val="666666"/>
                      </a:solidFill>
                    </a:lnB>
                  </a:tcPr>
                </a:tc>
                <a:tc>
                  <a:txBody>
                    <a:bodyPr/>
                    <a:lstStyle/>
                    <a:p>
                      <a:pPr marL="0" lvl="0" indent="0" algn="l">
                        <a:lnSpc>
                          <a:spcPct val="100000"/>
                        </a:lnSpc>
                        <a:spcBef>
                          <a:spcPts val="0"/>
                        </a:spcBef>
                        <a:spcAft>
                          <a:spcPts val="0"/>
                        </a:spcAft>
                        <a:buNone/>
                      </a:pPr>
                      <a:r>
                        <a:rPr lang="en-AU" sz="900" b="0" i="0" u="none" strike="noStrike" cap="none" noProof="0" dirty="0">
                          <a:solidFill>
                            <a:srgbClr val="92D050"/>
                          </a:solidFill>
                          <a:latin typeface="Roboto"/>
                        </a:rPr>
                        <a:t>Brisbane, Queensland</a:t>
                      </a:r>
                      <a:endParaRPr lang="en-US" sz="900" dirty="0">
                        <a:sym typeface="Roboto"/>
                      </a:endParaRPr>
                    </a:p>
                  </a:txBody>
                  <a:tcPr marL="91425" marR="91425" marT="91425" marB="91425">
                    <a:lnL w="19050">
                      <a:solidFill>
                        <a:srgbClr val="666666"/>
                      </a:solidFill>
                    </a:lnL>
                    <a:lnR w="19050">
                      <a:solidFill>
                        <a:srgbClr val="666666"/>
                      </a:solidFill>
                    </a:lnR>
                    <a:lnT w="19050" cap="flat" cmpd="sng" algn="ctr">
                      <a:solidFill>
                        <a:srgbClr val="666666"/>
                      </a:solidFill>
                      <a:prstDash val="solid"/>
                      <a:round/>
                      <a:headEnd type="none" w="sm" len="sm"/>
                      <a:tailEnd type="none" w="sm" len="sm"/>
                    </a:lnT>
                    <a:lnB w="19050">
                      <a:solidFill>
                        <a:srgbClr val="666666"/>
                      </a:solidFill>
                    </a:lnB>
                  </a:tcPr>
                </a:tc>
                <a:extLst>
                  <a:ext uri="{0D108BD9-81ED-4DB2-BD59-A6C34878D82A}">
                    <a16:rowId xmlns:a16="http://schemas.microsoft.com/office/drawing/2014/main" val="3331818025"/>
                  </a:ext>
                </a:extLst>
              </a:tr>
              <a:tr h="347849">
                <a:tc>
                  <a:txBody>
                    <a:bodyPr/>
                    <a:lstStyle/>
                    <a:p>
                      <a:pPr marL="0" marR="0" lvl="0" indent="0">
                        <a:lnSpc>
                          <a:spcPct val="100000"/>
                        </a:lnSpc>
                        <a:spcBef>
                          <a:spcPts val="0"/>
                        </a:spcBef>
                        <a:spcAft>
                          <a:spcPts val="0"/>
                        </a:spcAft>
                        <a:buNone/>
                      </a:pPr>
                      <a:r>
                        <a:rPr lang="en-US" sz="900" b="0" i="0" u="none" strike="noStrike" noProof="0">
                          <a:solidFill>
                            <a:schemeClr val="bg1">
                              <a:lumMod val="85000"/>
                            </a:schemeClr>
                          </a:solidFill>
                          <a:latin typeface="Roboto"/>
                        </a:rPr>
                        <a:t>When was the company founded?</a:t>
                      </a:r>
                    </a:p>
                    <a:p>
                      <a:pPr marL="0" marR="0" lvl="0" indent="0">
                        <a:lnSpc>
                          <a:spcPct val="100000"/>
                        </a:lnSpc>
                        <a:spcBef>
                          <a:spcPts val="0"/>
                        </a:spcBef>
                        <a:spcAft>
                          <a:spcPts val="0"/>
                        </a:spcAft>
                        <a:buNone/>
                      </a:pPr>
                      <a:endParaRPr lang="en-US" sz="900" b="0" i="0" u="none" strike="noStrike" noProof="0" dirty="0">
                        <a:solidFill>
                          <a:schemeClr val="bg1">
                            <a:lumMod val="85000"/>
                          </a:schemeClr>
                        </a:solidFill>
                        <a:latin typeface="Roboto"/>
                      </a:endParaRPr>
                    </a:p>
                  </a:txBody>
                  <a:tcPr marL="91425" marR="91425" marT="91425" marB="91425">
                    <a:lnL w="19050" cap="flat" cmpd="sng" algn="ctr">
                      <a:solidFill>
                        <a:srgbClr val="666666"/>
                      </a:solidFill>
                      <a:prstDash val="solid"/>
                      <a:round/>
                      <a:headEnd type="none" w="med" len="med"/>
                      <a:tailEnd type="none" w="med" len="med"/>
                    </a:lnL>
                    <a:lnR w="19050">
                      <a:solidFill>
                        <a:srgbClr val="666666"/>
                      </a:solidFill>
                    </a:lnR>
                    <a:lnT w="19050" cap="flat" cmpd="sng" algn="ctr">
                      <a:solidFill>
                        <a:srgbClr val="666666"/>
                      </a:solidFill>
                      <a:prstDash val="solid"/>
                      <a:round/>
                      <a:headEnd type="none" w="med" len="med"/>
                      <a:tailEnd type="none" w="med" len="med"/>
                    </a:lnT>
                    <a:lnB w="19050" cap="flat" cmpd="sng" algn="ctr">
                      <a:solidFill>
                        <a:srgbClr val="666666"/>
                      </a:solidFill>
                      <a:prstDash val="solid"/>
                      <a:round/>
                      <a:headEnd type="none" w="sm" len="sm"/>
                      <a:tailEnd type="none" w="sm" len="sm"/>
                    </a:lnB>
                  </a:tcPr>
                </a:tc>
                <a:tc>
                  <a:txBody>
                    <a:bodyPr/>
                    <a:lstStyle/>
                    <a:p>
                      <a:pPr marL="0" lvl="0" indent="0" algn="l">
                        <a:lnSpc>
                          <a:spcPct val="100000"/>
                        </a:lnSpc>
                        <a:spcBef>
                          <a:spcPts val="0"/>
                        </a:spcBef>
                        <a:spcAft>
                          <a:spcPts val="0"/>
                        </a:spcAft>
                        <a:buNone/>
                      </a:pPr>
                      <a:r>
                        <a:rPr lang="en-AU" sz="900" b="0" i="0" u="none" strike="noStrike" cap="none" noProof="0" dirty="0">
                          <a:solidFill>
                            <a:srgbClr val="92D050"/>
                          </a:solidFill>
                          <a:latin typeface="Roboto"/>
                        </a:rPr>
                        <a:t>2001</a:t>
                      </a:r>
                      <a:endParaRPr lang="en-US" dirty="0">
                        <a:sym typeface="Roboto"/>
                      </a:endParaRPr>
                    </a:p>
                  </a:txBody>
                  <a:tcPr marL="91425" marR="91425" marT="91425" marB="91425">
                    <a:lnL w="19050" cap="flat" cmpd="sng" algn="ctr">
                      <a:solidFill>
                        <a:srgbClr val="666666"/>
                      </a:solidFill>
                      <a:prstDash val="solid"/>
                      <a:round/>
                      <a:headEnd type="none" w="med" len="med"/>
                      <a:tailEnd type="none" w="med" len="med"/>
                    </a:lnL>
                    <a:lnR w="19050">
                      <a:solidFill>
                        <a:srgbClr val="666666"/>
                      </a:solidFill>
                    </a:lnR>
                    <a:lnT w="19050" cap="flat" cmpd="sng" algn="ctr">
                      <a:solidFill>
                        <a:srgbClr val="666666"/>
                      </a:solidFill>
                      <a:prstDash val="solid"/>
                      <a:round/>
                      <a:headEnd type="none" w="med" len="med"/>
                      <a:tailEnd type="none" w="med" len="med"/>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3932064688"/>
                  </a:ext>
                </a:extLst>
              </a:tr>
              <a:tr h="347849">
                <a:tc>
                  <a:txBody>
                    <a:bodyPr/>
                    <a:lstStyle/>
                    <a:p>
                      <a:pPr marL="0" lvl="0" indent="0">
                        <a:lnSpc>
                          <a:spcPct val="100000"/>
                        </a:lnSpc>
                        <a:spcBef>
                          <a:spcPts val="0"/>
                        </a:spcBef>
                        <a:spcAft>
                          <a:spcPts val="0"/>
                        </a:spcAft>
                        <a:buNone/>
                      </a:pPr>
                      <a:r>
                        <a:rPr lang="en-US" sz="900" b="0" i="0" u="none" strike="noStrike" noProof="0">
                          <a:solidFill>
                            <a:schemeClr val="bg1">
                              <a:lumMod val="85000"/>
                            </a:schemeClr>
                          </a:solidFill>
                          <a:latin typeface="Roboto"/>
                        </a:rPr>
                        <a:t>Who are the key people of the company?</a:t>
                      </a:r>
                    </a:p>
                    <a:p>
                      <a:pPr marL="0" lvl="0" indent="0">
                        <a:lnSpc>
                          <a:spcPct val="100000"/>
                        </a:lnSpc>
                        <a:spcBef>
                          <a:spcPts val="0"/>
                        </a:spcBef>
                        <a:spcAft>
                          <a:spcPts val="0"/>
                        </a:spcAft>
                        <a:buNone/>
                      </a:pPr>
                      <a:endParaRPr lang="en-US" sz="900" b="0" i="0" u="none" strike="noStrike" noProof="0" dirty="0">
                        <a:solidFill>
                          <a:schemeClr val="bg1">
                            <a:lumMod val="85000"/>
                          </a:schemeClr>
                        </a:solidFill>
                        <a:latin typeface="Roboto"/>
                      </a:endParaRPr>
                    </a:p>
                  </a:txBody>
                  <a:tcPr marL="91425" marR="91425" marT="91425" marB="91425">
                    <a:lnL w="19050">
                      <a:solidFill>
                        <a:srgbClr val="666666"/>
                      </a:solidFill>
                    </a:lnL>
                    <a:lnR w="19050">
                      <a:solidFill>
                        <a:srgbClr val="666666"/>
                      </a:solidFill>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med" len="med"/>
                      <a:tailEnd type="none" w="med" len="med"/>
                    </a:lnB>
                  </a:tcPr>
                </a:tc>
                <a:tc>
                  <a:txBody>
                    <a:bodyPr/>
                    <a:lstStyle/>
                    <a:p>
                      <a:pPr marL="0" lvl="0" indent="0" algn="l">
                        <a:lnSpc>
                          <a:spcPct val="100000"/>
                        </a:lnSpc>
                        <a:spcBef>
                          <a:spcPts val="0"/>
                        </a:spcBef>
                        <a:spcAft>
                          <a:spcPts val="0"/>
                        </a:spcAft>
                        <a:buNone/>
                      </a:pPr>
                      <a:r>
                        <a:rPr lang="en-AU" sz="900" b="0" i="0" u="none" strike="noStrike" cap="none" noProof="0" dirty="0" err="1">
                          <a:solidFill>
                            <a:srgbClr val="92D050"/>
                          </a:solidFill>
                          <a:latin typeface="Roboto"/>
                        </a:rPr>
                        <a:t>Shaniel</a:t>
                      </a:r>
                      <a:r>
                        <a:rPr lang="en-AU" sz="900" b="0" i="0" u="none" strike="noStrike" cap="none" noProof="0" dirty="0">
                          <a:solidFill>
                            <a:srgbClr val="92D050"/>
                          </a:solidFill>
                          <a:latin typeface="Roboto"/>
                        </a:rPr>
                        <a:t> Deo is the CEO of </a:t>
                      </a:r>
                      <a:r>
                        <a:rPr lang="en-AU" sz="900" b="0" i="0" u="none" strike="noStrike" cap="none" noProof="0" dirty="0" err="1">
                          <a:solidFill>
                            <a:srgbClr val="92D050"/>
                          </a:solidFill>
                          <a:latin typeface="Roboto"/>
                        </a:rPr>
                        <a:t>HalfBrick</a:t>
                      </a:r>
                      <a:r>
                        <a:rPr lang="en-AU" sz="900" b="0" i="0" u="none" strike="noStrike" cap="none" noProof="0" dirty="0">
                          <a:solidFill>
                            <a:srgbClr val="92D050"/>
                          </a:solidFill>
                          <a:latin typeface="Roboto"/>
                        </a:rPr>
                        <a:t>, Dan Vogt is a co founder of half brick and also Game Designer for the studio</a:t>
                      </a:r>
                      <a:endParaRPr lang="en-US" dirty="0">
                        <a:sym typeface="Roboto"/>
                      </a:endParaRPr>
                    </a:p>
                  </a:txBody>
                  <a:tcPr marL="91425" marR="91425" marT="91425" marB="91425">
                    <a:lnL w="19050">
                      <a:solidFill>
                        <a:srgbClr val="666666"/>
                      </a:solidFill>
                    </a:lnL>
                    <a:lnR w="19050">
                      <a:solidFill>
                        <a:srgbClr val="666666"/>
                      </a:solidFill>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med" len="med"/>
                      <a:tailEnd type="none" w="med" len="med"/>
                    </a:lnB>
                  </a:tcPr>
                </a:tc>
                <a:extLst>
                  <a:ext uri="{0D108BD9-81ED-4DB2-BD59-A6C34878D82A}">
                    <a16:rowId xmlns:a16="http://schemas.microsoft.com/office/drawing/2014/main" val="422716651"/>
                  </a:ext>
                </a:extLst>
              </a:tr>
            </a:tbl>
          </a:graphicData>
        </a:graphic>
      </p:graphicFrame>
      <p:sp>
        <p:nvSpPr>
          <p:cNvPr id="2" name="Google Shape;292;p44">
            <a:extLst>
              <a:ext uri="{FF2B5EF4-FFF2-40B4-BE49-F238E27FC236}">
                <a16:creationId xmlns:a16="http://schemas.microsoft.com/office/drawing/2014/main" id="{E42AFF97-C0C0-42F8-AD56-A272CCB51D1C}"/>
              </a:ext>
            </a:extLst>
          </p:cNvPr>
          <p:cNvSpPr txBox="1">
            <a:spLocks noGrp="1"/>
          </p:cNvSpPr>
          <p:nvPr>
            <p:ph type="body" idx="1"/>
          </p:nvPr>
        </p:nvSpPr>
        <p:spPr>
          <a:xfrm>
            <a:off x="383574" y="921328"/>
            <a:ext cx="8137563" cy="418022"/>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900">
                <a:solidFill>
                  <a:schemeClr val="bg1">
                    <a:lumMod val="75000"/>
                  </a:schemeClr>
                </a:solidFill>
                <a:latin typeface="Roboto"/>
                <a:ea typeface="Roboto"/>
              </a:rPr>
              <a:t>Select and research a local studio/comapny and answer the questions below.</a:t>
            </a:r>
            <a:endParaRPr lang="en-US">
              <a:solidFill>
                <a:schemeClr val="bg1">
                  <a:lumMod val="75000"/>
                </a:schemeClr>
              </a:solidFill>
            </a:endParaRPr>
          </a:p>
          <a:p>
            <a:pPr marL="0" indent="0">
              <a:spcBef>
                <a:spcPts val="0"/>
              </a:spcBef>
              <a:buNone/>
            </a:pPr>
            <a:endParaRPr lang="en-US" sz="900">
              <a:solidFill>
                <a:srgbClr val="B7B7B7"/>
              </a:solidFill>
              <a:latin typeface="Roboto"/>
              <a:ea typeface="Roboto"/>
            </a:endParaRPr>
          </a:p>
          <a:p>
            <a:pPr marL="0" indent="0">
              <a:spcBef>
                <a:spcPts val="0"/>
              </a:spcBef>
              <a:buNone/>
            </a:pPr>
            <a:endParaRPr lang="en-US" sz="900">
              <a:solidFill>
                <a:srgbClr val="B7B7B7"/>
              </a:solidFill>
              <a:latin typeface="Roboto"/>
              <a:ea typeface="Roboto"/>
              <a:cs typeface="Roboto"/>
            </a:endParaRPr>
          </a:p>
        </p:txBody>
      </p:sp>
      <p:sp>
        <p:nvSpPr>
          <p:cNvPr id="10" name="Google Shape;291;p44">
            <a:extLst>
              <a:ext uri="{FF2B5EF4-FFF2-40B4-BE49-F238E27FC236}">
                <a16:creationId xmlns:a16="http://schemas.microsoft.com/office/drawing/2014/main" id="{8F689EDA-7A31-435A-9B8B-3A646948E541}"/>
              </a:ext>
            </a:extLst>
          </p:cNvPr>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r>
              <a:rPr lang="en-AU">
                <a:latin typeface="Roboto"/>
                <a:ea typeface="Roboto"/>
                <a:cs typeface="Roboto"/>
                <a:sym typeface="Roboto"/>
              </a:rPr>
              <a:t>Industry Research | </a:t>
            </a:r>
            <a:r>
              <a:rPr lang="en-AU" sz="3000">
                <a:solidFill>
                  <a:srgbClr val="8CB3E3"/>
                </a:solidFill>
                <a:latin typeface="Roboto"/>
                <a:ea typeface="Roboto"/>
                <a:cs typeface="Roboto"/>
                <a:sym typeface="Roboto"/>
              </a:rPr>
              <a:t>Local Company</a:t>
            </a:r>
            <a:endParaRPr/>
          </a:p>
        </p:txBody>
      </p:sp>
    </p:spTree>
    <p:extLst>
      <p:ext uri="{BB962C8B-B14F-4D97-AF65-F5344CB8AC3E}">
        <p14:creationId xmlns:p14="http://schemas.microsoft.com/office/powerpoint/2010/main" val="32347682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graphicFrame>
        <p:nvGraphicFramePr>
          <p:cNvPr id="3" name="Google Shape;252;p40">
            <a:extLst>
              <a:ext uri="{FF2B5EF4-FFF2-40B4-BE49-F238E27FC236}">
                <a16:creationId xmlns:a16="http://schemas.microsoft.com/office/drawing/2014/main" id="{CF5440C8-8581-4B01-B88A-6DBC2E77BAF6}"/>
              </a:ext>
            </a:extLst>
          </p:cNvPr>
          <p:cNvGraphicFramePr/>
          <p:nvPr>
            <p:extLst>
              <p:ext uri="{D42A27DB-BD31-4B8C-83A1-F6EECF244321}">
                <p14:modId xmlns:p14="http://schemas.microsoft.com/office/powerpoint/2010/main" val="2810826271"/>
              </p:ext>
            </p:extLst>
          </p:nvPr>
        </p:nvGraphicFramePr>
        <p:xfrm>
          <a:off x="445238" y="1342360"/>
          <a:ext cx="7538157" cy="3288886"/>
        </p:xfrm>
        <a:graphic>
          <a:graphicData uri="http://schemas.openxmlformats.org/drawingml/2006/table">
            <a:tbl>
              <a:tblPr>
                <a:noFill/>
                <a:tableStyleId>{2DE40A0A-F175-4DEE-BA99-264EB937CA04}</a:tableStyleId>
              </a:tblPr>
              <a:tblGrid>
                <a:gridCol w="1566973">
                  <a:extLst>
                    <a:ext uri="{9D8B030D-6E8A-4147-A177-3AD203B41FA5}">
                      <a16:colId xmlns:a16="http://schemas.microsoft.com/office/drawing/2014/main" val="20000"/>
                    </a:ext>
                  </a:extLst>
                </a:gridCol>
                <a:gridCol w="5971184">
                  <a:extLst>
                    <a:ext uri="{9D8B030D-6E8A-4147-A177-3AD203B41FA5}">
                      <a16:colId xmlns:a16="http://schemas.microsoft.com/office/drawing/2014/main" val="20002"/>
                    </a:ext>
                  </a:extLst>
                </a:gridCol>
              </a:tblGrid>
              <a:tr h="429024">
                <a:tc>
                  <a:txBody>
                    <a:bodyPr/>
                    <a:lstStyle/>
                    <a:p>
                      <a:pPr marL="0" marR="0" lvl="0" indent="0" algn="l" rtl="0">
                        <a:lnSpc>
                          <a:spcPct val="100000"/>
                        </a:lnSpc>
                        <a:spcBef>
                          <a:spcPts val="0"/>
                        </a:spcBef>
                        <a:spcAft>
                          <a:spcPts val="0"/>
                        </a:spcAft>
                        <a:buClr>
                          <a:srgbClr val="00B0F0"/>
                        </a:buClr>
                        <a:buSzPts val="1000"/>
                        <a:buFont typeface="Calibri"/>
                        <a:buNone/>
                      </a:pPr>
                      <a:r>
                        <a:rPr lang="en-AU" sz="1000" b="1" u="none" strike="noStrike" cap="none">
                          <a:solidFill>
                            <a:srgbClr val="D9D9D9"/>
                          </a:solidFill>
                          <a:latin typeface="Roboto"/>
                          <a:ea typeface="Roboto"/>
                        </a:rPr>
                        <a:t>Questions</a:t>
                      </a: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solidFill>
                      <a:schemeClr val="tx1">
                        <a:lumMod val="75000"/>
                        <a:lumOff val="25000"/>
                      </a:schemeClr>
                    </a:solidFill>
                  </a:tcPr>
                </a:tc>
                <a:tc>
                  <a:txBody>
                    <a:bodyPr/>
                    <a:lstStyle/>
                    <a:p>
                      <a:pPr marL="0" marR="0" lvl="0" indent="0" algn="l">
                        <a:lnSpc>
                          <a:spcPct val="100000"/>
                        </a:lnSpc>
                        <a:spcBef>
                          <a:spcPts val="0"/>
                        </a:spcBef>
                        <a:spcAft>
                          <a:spcPts val="0"/>
                        </a:spcAft>
                        <a:buNone/>
                      </a:pPr>
                      <a:r>
                        <a:rPr lang="en-US" sz="1000" b="1" i="0" u="none" strike="noStrike" cap="none" noProof="0">
                          <a:solidFill>
                            <a:schemeClr val="bg1">
                              <a:lumMod val="85000"/>
                            </a:schemeClr>
                          </a:solidFill>
                          <a:latin typeface="Roboto"/>
                        </a:rPr>
                        <a:t>Answers</a:t>
                      </a:r>
                      <a:endParaRPr lang="en-US">
                        <a:solidFill>
                          <a:schemeClr val="bg1">
                            <a:lumMod val="85000"/>
                          </a:schemeClr>
                        </a:solidFill>
                      </a:endParaRPr>
                    </a:p>
                  </a:txBody>
                  <a:tcPr marL="91425" marR="91425" marT="91425" marB="91425">
                    <a:lnL w="19050" cap="flat" cmpd="sng">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solidFill>
                      <a:schemeClr val="tx1">
                        <a:lumMod val="75000"/>
                        <a:lumOff val="25000"/>
                      </a:schemeClr>
                    </a:solidFill>
                  </a:tcPr>
                </a:tc>
                <a:extLst>
                  <a:ext uri="{0D108BD9-81ED-4DB2-BD59-A6C34878D82A}">
                    <a16:rowId xmlns:a16="http://schemas.microsoft.com/office/drawing/2014/main" val="10000"/>
                  </a:ext>
                </a:extLst>
              </a:tr>
              <a:tr h="717506">
                <a:tc>
                  <a:txBody>
                    <a:bodyPr/>
                    <a:lstStyle/>
                    <a:p>
                      <a:pPr marL="0" marR="0" lvl="0" indent="0">
                        <a:lnSpc>
                          <a:spcPct val="100000"/>
                        </a:lnSpc>
                        <a:spcBef>
                          <a:spcPts val="0"/>
                        </a:spcBef>
                        <a:spcAft>
                          <a:spcPts val="0"/>
                        </a:spcAft>
                        <a:buNone/>
                      </a:pPr>
                      <a:r>
                        <a:rPr lang="en-US" sz="900" b="0" i="0" u="none" strike="noStrike" cap="none" noProof="0">
                          <a:solidFill>
                            <a:schemeClr val="bg1">
                              <a:lumMod val="85000"/>
                            </a:schemeClr>
                          </a:solidFill>
                          <a:latin typeface="Roboto"/>
                        </a:rPr>
                        <a:t>Identify a project the company has release including the release date?</a:t>
                      </a:r>
                      <a:endParaRPr lang="en-US">
                        <a:solidFill>
                          <a:schemeClr val="bg1">
                            <a:lumMod val="85000"/>
                          </a:schemeClr>
                        </a:solidFill>
                        <a:latin typeface="Roboto"/>
                        <a:sym typeface="Roboto"/>
                      </a:endParaRPr>
                    </a:p>
                  </a:txBody>
                  <a:tcPr marL="91425" marR="91425" marT="91425" marB="91425">
                    <a:lnL w="19050" cap="flat" cmpd="sng">
                      <a:solidFill>
                        <a:srgbClr val="666666"/>
                      </a:solidFill>
                      <a:prstDash val="solid"/>
                      <a:round/>
                      <a:headEnd type="none" w="sm" len="sm"/>
                      <a:tailEnd type="none" w="sm" len="sm"/>
                    </a:lnL>
                    <a:lnR w="19050" cap="flat" cmpd="sng" algn="ctr">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solidFill>
                        <a:srgbClr val="666666"/>
                      </a:solidFill>
                      <a:prstDash val="solid"/>
                      <a:round/>
                      <a:headEnd type="none" w="sm" len="sm"/>
                      <a:tailEnd type="none" w="sm" len="sm"/>
                    </a:lnB>
                  </a:tcPr>
                </a:tc>
                <a:tc>
                  <a:txBody>
                    <a:bodyPr/>
                    <a:lstStyle/>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Fruit Ninja, released on the 21</a:t>
                      </a:r>
                      <a:r>
                        <a:rPr lang="en-AU" sz="900" b="0" i="0" u="none" strike="noStrike" cap="none" baseline="30000" noProof="0" dirty="0">
                          <a:solidFill>
                            <a:srgbClr val="92D050"/>
                          </a:solidFill>
                          <a:latin typeface="Roboto"/>
                        </a:rPr>
                        <a:t>st</a:t>
                      </a:r>
                      <a:r>
                        <a:rPr lang="en-AU" sz="900" b="0" i="0" u="none" strike="noStrike" cap="none" noProof="0" dirty="0">
                          <a:solidFill>
                            <a:srgbClr val="92D050"/>
                          </a:solidFill>
                          <a:latin typeface="Roboto"/>
                        </a:rPr>
                        <a:t> April in 2010</a:t>
                      </a:r>
                      <a:endParaRPr lang="en-US" dirty="0"/>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1"/>
                  </a:ext>
                </a:extLst>
              </a:tr>
              <a:tr h="681812">
                <a:tc>
                  <a:txBody>
                    <a:bodyPr/>
                    <a:lstStyle/>
                    <a:p>
                      <a:pPr marL="0" marR="0" lvl="0" indent="0">
                        <a:lnSpc>
                          <a:spcPct val="100000"/>
                        </a:lnSpc>
                        <a:spcBef>
                          <a:spcPts val="0"/>
                        </a:spcBef>
                        <a:spcAft>
                          <a:spcPts val="0"/>
                        </a:spcAft>
                        <a:buNone/>
                      </a:pPr>
                      <a:r>
                        <a:rPr lang="en-US" sz="900" b="0" i="0" u="none" strike="noStrike" cap="none" noProof="0" dirty="0">
                          <a:solidFill>
                            <a:schemeClr val="bg1">
                              <a:lumMod val="85000"/>
                            </a:schemeClr>
                          </a:solidFill>
                          <a:latin typeface="Roboto"/>
                        </a:rPr>
                        <a:t>Who is the target audience?</a:t>
                      </a: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tc>
                  <a:txBody>
                    <a:bodyPr/>
                    <a:lstStyle/>
                    <a:p>
                      <a:pPr marL="0" marR="0" lvl="0" indent="0" algn="l">
                        <a:lnSpc>
                          <a:spcPct val="100000"/>
                        </a:lnSpc>
                        <a:spcBef>
                          <a:spcPts val="0"/>
                        </a:spcBef>
                        <a:spcAft>
                          <a:spcPts val="0"/>
                        </a:spcAft>
                        <a:buNone/>
                      </a:pPr>
                      <a:r>
                        <a:rPr lang="en-GB" sz="900" b="0" i="0" u="none" strike="noStrike" cap="none" noProof="0" dirty="0">
                          <a:solidFill>
                            <a:srgbClr val="92D050"/>
                          </a:solidFill>
                          <a:latin typeface="Roboto"/>
                          <a:sym typeface="Roboto"/>
                        </a:rPr>
                        <a:t>H</a:t>
                      </a:r>
                      <a:r>
                        <a:rPr lang="en-AU" sz="900" b="0" i="0" u="none" strike="noStrike" cap="none" noProof="0" dirty="0" err="1">
                          <a:solidFill>
                            <a:srgbClr val="92D050"/>
                          </a:solidFill>
                          <a:latin typeface="Roboto"/>
                          <a:sym typeface="Roboto"/>
                        </a:rPr>
                        <a:t>alfBrick</a:t>
                      </a:r>
                      <a:r>
                        <a:rPr lang="en-AU" sz="900" b="0" i="0" u="none" strike="noStrike" cap="none" noProof="0" dirty="0">
                          <a:solidFill>
                            <a:srgbClr val="92D050"/>
                          </a:solidFill>
                          <a:latin typeface="Roboto"/>
                          <a:sym typeface="Roboto"/>
                        </a:rPr>
                        <a:t> referred to their audience for fruit ninja as the Casual Gamer, so the game is to be kept simple that anyone can pick up and play, as well as the game should be able to be described as simply as possible, “cut fruit and avoid bombs”</a:t>
                      </a:r>
                      <a:endParaRPr lang="en-US" dirty="0">
                        <a:sym typeface="Roboto"/>
                      </a:endParaRPr>
                    </a:p>
                  </a:txBody>
                  <a:tcPr marL="91425" marR="91425" marT="91425" marB="91425">
                    <a:lnL w="19050" cap="flat" cmpd="sng">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2"/>
                  </a:ext>
                </a:extLst>
              </a:tr>
              <a:tr h="735640">
                <a:tc>
                  <a:txBody>
                    <a:bodyPr/>
                    <a:lstStyle/>
                    <a:p>
                      <a:pPr marL="0" lvl="0" indent="0">
                        <a:lnSpc>
                          <a:spcPct val="100000"/>
                        </a:lnSpc>
                        <a:spcBef>
                          <a:spcPts val="0"/>
                        </a:spcBef>
                        <a:spcAft>
                          <a:spcPts val="0"/>
                        </a:spcAft>
                        <a:buNone/>
                      </a:pPr>
                      <a:r>
                        <a:rPr lang="en-AU" sz="900" b="0" i="0" u="none" strike="noStrike" noProof="0">
                          <a:solidFill>
                            <a:schemeClr val="bg1">
                              <a:lumMod val="85000"/>
                            </a:schemeClr>
                          </a:solidFill>
                          <a:latin typeface="Roboto"/>
                        </a:rPr>
                        <a:t>How successful was the project? Include sales figures if available.</a:t>
                      </a:r>
                      <a:endParaRPr lang="en-US" sz="900" b="0" i="0" u="none" strike="noStrike" noProof="0">
                        <a:solidFill>
                          <a:schemeClr val="bg1">
                            <a:lumMod val="85000"/>
                          </a:schemeClr>
                        </a:solidFill>
                        <a:latin typeface="Roboto"/>
                      </a:endParaRPr>
                    </a:p>
                  </a:txBody>
                  <a:tcPr marL="91425" marR="91425" marT="91425" marB="91425">
                    <a:lnL w="19050">
                      <a:solidFill>
                        <a:srgbClr val="666666"/>
                      </a:solidFill>
                    </a:lnL>
                    <a:lnR w="19050">
                      <a:solidFill>
                        <a:srgbClr val="666666"/>
                      </a:solidFill>
                    </a:lnR>
                    <a:lnT w="19050" cap="flat" cmpd="sng" algn="ctr">
                      <a:solidFill>
                        <a:srgbClr val="666666"/>
                      </a:solidFill>
                      <a:prstDash val="solid"/>
                      <a:round/>
                      <a:headEnd type="none" w="sm" len="sm"/>
                      <a:tailEnd type="none" w="sm" len="sm"/>
                    </a:lnT>
                    <a:lnB w="19050">
                      <a:solidFill>
                        <a:srgbClr val="666666"/>
                      </a:solidFill>
                    </a:lnB>
                  </a:tcPr>
                </a:tc>
                <a:tc>
                  <a:txBody>
                    <a:bodyPr/>
                    <a:lstStyle/>
                    <a:p>
                      <a:pPr marL="0" lvl="0" indent="0" algn="l">
                        <a:lnSpc>
                          <a:spcPct val="100000"/>
                        </a:lnSpc>
                        <a:spcBef>
                          <a:spcPts val="0"/>
                        </a:spcBef>
                        <a:spcAft>
                          <a:spcPts val="0"/>
                        </a:spcAft>
                        <a:buNone/>
                      </a:pPr>
                      <a:r>
                        <a:rPr lang="en-GB" sz="900" b="0" i="0" u="none" strike="noStrike" cap="none" noProof="0" dirty="0">
                          <a:solidFill>
                            <a:srgbClr val="92D050"/>
                          </a:solidFill>
                          <a:latin typeface="Roboto"/>
                          <a:sym typeface="Roboto"/>
                        </a:rPr>
                        <a:t>O</a:t>
                      </a:r>
                      <a:r>
                        <a:rPr lang="en-AU" sz="900" b="0" i="0" u="none" strike="noStrike" cap="none" noProof="0" dirty="0" err="1">
                          <a:solidFill>
                            <a:srgbClr val="92D050"/>
                          </a:solidFill>
                          <a:latin typeface="Roboto"/>
                          <a:sym typeface="Roboto"/>
                        </a:rPr>
                        <a:t>ver</a:t>
                      </a:r>
                      <a:r>
                        <a:rPr lang="en-AU" sz="900" b="0" i="0" u="none" strike="noStrike" cap="none" noProof="0" dirty="0">
                          <a:solidFill>
                            <a:srgbClr val="92D050"/>
                          </a:solidFill>
                          <a:latin typeface="Roboto"/>
                          <a:sym typeface="Roboto"/>
                        </a:rPr>
                        <a:t> 1 billion downloads today</a:t>
                      </a:r>
                    </a:p>
                    <a:p>
                      <a:pPr marL="0" lvl="0" indent="0" algn="l">
                        <a:lnSpc>
                          <a:spcPct val="100000"/>
                        </a:lnSpc>
                        <a:spcBef>
                          <a:spcPts val="0"/>
                        </a:spcBef>
                        <a:spcAft>
                          <a:spcPts val="0"/>
                        </a:spcAft>
                        <a:buNone/>
                      </a:pPr>
                      <a:endParaRPr lang="en-AU" sz="900" b="0" i="0" u="none" strike="noStrike" cap="none" noProof="0" dirty="0">
                        <a:solidFill>
                          <a:srgbClr val="92D050"/>
                        </a:solidFill>
                        <a:latin typeface="Roboto"/>
                        <a:sym typeface="Roboto"/>
                      </a:endParaRPr>
                    </a:p>
                    <a:p>
                      <a:pPr marL="0" lvl="0" indent="0" algn="l">
                        <a:lnSpc>
                          <a:spcPct val="100000"/>
                        </a:lnSpc>
                        <a:spcBef>
                          <a:spcPts val="0"/>
                        </a:spcBef>
                        <a:spcAft>
                          <a:spcPts val="0"/>
                        </a:spcAft>
                        <a:buNone/>
                      </a:pPr>
                      <a:r>
                        <a:rPr lang="en-AU" sz="900" b="0" i="0" u="none" strike="noStrike" cap="none" noProof="0" dirty="0">
                          <a:solidFill>
                            <a:srgbClr val="92D050"/>
                          </a:solidFill>
                          <a:latin typeface="Roboto"/>
                          <a:sym typeface="Roboto"/>
                        </a:rPr>
                        <a:t>Extremely successful</a:t>
                      </a:r>
                      <a:endParaRPr lang="en-US" dirty="0">
                        <a:sym typeface="Roboto"/>
                      </a:endParaRPr>
                    </a:p>
                  </a:txBody>
                  <a:tcPr marL="91425" marR="91425" marT="91425" marB="91425">
                    <a:lnL w="19050">
                      <a:solidFill>
                        <a:srgbClr val="666666"/>
                      </a:solidFill>
                    </a:lnL>
                    <a:lnR w="19050">
                      <a:solidFill>
                        <a:srgbClr val="666666"/>
                      </a:solidFill>
                    </a:lnR>
                    <a:lnT w="19050" cap="flat" cmpd="sng" algn="ctr">
                      <a:solidFill>
                        <a:srgbClr val="666666"/>
                      </a:solidFill>
                      <a:prstDash val="solid"/>
                      <a:round/>
                      <a:headEnd type="none" w="sm" len="sm"/>
                      <a:tailEnd type="none" w="sm" len="sm"/>
                    </a:lnT>
                    <a:lnB w="19050">
                      <a:solidFill>
                        <a:srgbClr val="666666"/>
                      </a:solidFill>
                    </a:lnB>
                  </a:tcPr>
                </a:tc>
                <a:extLst>
                  <a:ext uri="{0D108BD9-81ED-4DB2-BD59-A6C34878D82A}">
                    <a16:rowId xmlns:a16="http://schemas.microsoft.com/office/drawing/2014/main" val="3331818025"/>
                  </a:ext>
                </a:extLst>
              </a:tr>
              <a:tr h="724904">
                <a:tc>
                  <a:txBody>
                    <a:bodyPr/>
                    <a:lstStyle/>
                    <a:p>
                      <a:pPr marL="0" marR="0" lvl="0" indent="0">
                        <a:lnSpc>
                          <a:spcPct val="100000"/>
                        </a:lnSpc>
                        <a:spcBef>
                          <a:spcPts val="0"/>
                        </a:spcBef>
                        <a:spcAft>
                          <a:spcPts val="0"/>
                        </a:spcAft>
                        <a:buNone/>
                      </a:pPr>
                      <a:r>
                        <a:rPr lang="en-AU" sz="900" b="0" i="0" u="none" strike="noStrike" noProof="0" dirty="0">
                          <a:solidFill>
                            <a:schemeClr val="bg1">
                              <a:lumMod val="85000"/>
                            </a:schemeClr>
                          </a:solidFill>
                          <a:latin typeface="Roboto"/>
                        </a:rPr>
                        <a:t>How was the project received by the public?</a:t>
                      </a:r>
                    </a:p>
                    <a:p>
                      <a:pPr marL="0" marR="0" lvl="0" indent="0">
                        <a:lnSpc>
                          <a:spcPct val="100000"/>
                        </a:lnSpc>
                        <a:spcBef>
                          <a:spcPts val="0"/>
                        </a:spcBef>
                        <a:spcAft>
                          <a:spcPts val="0"/>
                        </a:spcAft>
                        <a:buNone/>
                      </a:pPr>
                      <a:endParaRPr lang="en-US" sz="900" b="0" i="0" u="none" strike="noStrike" noProof="0" dirty="0">
                        <a:solidFill>
                          <a:schemeClr val="bg1">
                            <a:lumMod val="85000"/>
                          </a:schemeClr>
                        </a:solidFill>
                        <a:latin typeface="Roboto"/>
                      </a:endParaRPr>
                    </a:p>
                  </a:txBody>
                  <a:tcPr marL="91425" marR="91425" marT="91425" marB="91425">
                    <a:lnL w="19050" cap="flat" cmpd="sng" algn="ctr">
                      <a:solidFill>
                        <a:srgbClr val="666666"/>
                      </a:solidFill>
                      <a:prstDash val="solid"/>
                      <a:round/>
                      <a:headEnd type="none" w="med" len="med"/>
                      <a:tailEnd type="none" w="med" len="med"/>
                    </a:lnL>
                    <a:lnR w="19050">
                      <a:solidFill>
                        <a:srgbClr val="666666"/>
                      </a:solidFill>
                    </a:lnR>
                    <a:lnT w="19050" cap="flat" cmpd="sng" algn="ctr">
                      <a:solidFill>
                        <a:srgbClr val="666666"/>
                      </a:solidFill>
                      <a:prstDash val="solid"/>
                      <a:round/>
                      <a:headEnd type="none" w="med" len="med"/>
                      <a:tailEnd type="none" w="med" len="med"/>
                    </a:lnT>
                    <a:lnB w="19050" cap="flat" cmpd="sng" algn="ctr">
                      <a:solidFill>
                        <a:srgbClr val="666666"/>
                      </a:solidFill>
                      <a:prstDash val="solid"/>
                      <a:round/>
                      <a:headEnd type="none" w="sm" len="sm"/>
                      <a:tailEnd type="none" w="sm" len="sm"/>
                    </a:lnB>
                  </a:tcPr>
                </a:tc>
                <a:tc>
                  <a:txBody>
                    <a:bodyPr/>
                    <a:lstStyle/>
                    <a:p>
                      <a:pPr marL="0" lvl="0" indent="0" algn="l">
                        <a:lnSpc>
                          <a:spcPct val="100000"/>
                        </a:lnSpc>
                        <a:spcBef>
                          <a:spcPts val="0"/>
                        </a:spcBef>
                        <a:spcAft>
                          <a:spcPts val="0"/>
                        </a:spcAft>
                        <a:buNone/>
                      </a:pPr>
                      <a:r>
                        <a:rPr lang="en-AU" sz="900" b="0" i="0" u="none" strike="noStrike" cap="none" noProof="0" dirty="0">
                          <a:solidFill>
                            <a:srgbClr val="92D050"/>
                          </a:solidFill>
                          <a:latin typeface="Roboto"/>
                        </a:rPr>
                        <a:t>Very well and still loved by many</a:t>
                      </a:r>
                      <a:endParaRPr lang="en-US" dirty="0">
                        <a:sym typeface="Roboto"/>
                      </a:endParaRPr>
                    </a:p>
                  </a:txBody>
                  <a:tcPr marL="91425" marR="91425" marT="91425" marB="91425">
                    <a:lnL w="19050" cap="flat" cmpd="sng" algn="ctr">
                      <a:solidFill>
                        <a:srgbClr val="666666"/>
                      </a:solidFill>
                      <a:prstDash val="solid"/>
                      <a:round/>
                      <a:headEnd type="none" w="med" len="med"/>
                      <a:tailEnd type="none" w="med" len="med"/>
                    </a:lnL>
                    <a:lnR w="19050">
                      <a:solidFill>
                        <a:srgbClr val="666666"/>
                      </a:solidFill>
                    </a:lnR>
                    <a:lnT w="19050" cap="flat" cmpd="sng" algn="ctr">
                      <a:solidFill>
                        <a:srgbClr val="666666"/>
                      </a:solidFill>
                      <a:prstDash val="solid"/>
                      <a:round/>
                      <a:headEnd type="none" w="med" len="med"/>
                      <a:tailEnd type="none" w="med" len="med"/>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3932064688"/>
                  </a:ext>
                </a:extLst>
              </a:tr>
            </a:tbl>
          </a:graphicData>
        </a:graphic>
      </p:graphicFrame>
      <p:sp>
        <p:nvSpPr>
          <p:cNvPr id="2" name="Google Shape;292;p44">
            <a:extLst>
              <a:ext uri="{FF2B5EF4-FFF2-40B4-BE49-F238E27FC236}">
                <a16:creationId xmlns:a16="http://schemas.microsoft.com/office/drawing/2014/main" id="{E42AFF97-C0C0-42F8-AD56-A272CCB51D1C}"/>
              </a:ext>
            </a:extLst>
          </p:cNvPr>
          <p:cNvSpPr txBox="1">
            <a:spLocks noGrp="1"/>
          </p:cNvSpPr>
          <p:nvPr>
            <p:ph type="body" idx="1"/>
          </p:nvPr>
        </p:nvSpPr>
        <p:spPr>
          <a:xfrm>
            <a:off x="383574" y="921328"/>
            <a:ext cx="8137563" cy="418022"/>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900">
                <a:solidFill>
                  <a:schemeClr val="bg1">
                    <a:lumMod val="75000"/>
                  </a:schemeClr>
                </a:solidFill>
                <a:latin typeface="Roboto"/>
                <a:ea typeface="Roboto"/>
              </a:rPr>
              <a:t>Utilising the chosen local studio/company research and answer the questions below.</a:t>
            </a:r>
            <a:endParaRPr lang="en-US">
              <a:solidFill>
                <a:schemeClr val="bg1">
                  <a:lumMod val="75000"/>
                </a:schemeClr>
              </a:solidFill>
            </a:endParaRPr>
          </a:p>
          <a:p>
            <a:pPr marL="0" indent="0">
              <a:spcBef>
                <a:spcPts val="0"/>
              </a:spcBef>
              <a:buNone/>
            </a:pPr>
            <a:endParaRPr lang="en-US" sz="900">
              <a:solidFill>
                <a:srgbClr val="B7B7B7"/>
              </a:solidFill>
              <a:latin typeface="Roboto"/>
              <a:ea typeface="Roboto"/>
            </a:endParaRPr>
          </a:p>
          <a:p>
            <a:pPr marL="0" indent="0">
              <a:spcBef>
                <a:spcPts val="0"/>
              </a:spcBef>
              <a:buNone/>
            </a:pPr>
            <a:endParaRPr lang="en-US" sz="900">
              <a:solidFill>
                <a:srgbClr val="B7B7B7"/>
              </a:solidFill>
              <a:latin typeface="Roboto"/>
              <a:ea typeface="Roboto"/>
              <a:cs typeface="Roboto"/>
            </a:endParaRPr>
          </a:p>
        </p:txBody>
      </p:sp>
      <p:sp>
        <p:nvSpPr>
          <p:cNvPr id="10" name="Google Shape;291;p44">
            <a:extLst>
              <a:ext uri="{FF2B5EF4-FFF2-40B4-BE49-F238E27FC236}">
                <a16:creationId xmlns:a16="http://schemas.microsoft.com/office/drawing/2014/main" id="{8F689EDA-7A31-435A-9B8B-3A646948E541}"/>
              </a:ext>
            </a:extLst>
          </p:cNvPr>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r>
              <a:rPr lang="en-AU" dirty="0">
                <a:latin typeface="Roboto"/>
                <a:ea typeface="Roboto"/>
                <a:cs typeface="Roboto"/>
                <a:sym typeface="Roboto"/>
              </a:rPr>
              <a:t>Industry Research | </a:t>
            </a:r>
            <a:r>
              <a:rPr lang="en-AU" sz="3000">
                <a:solidFill>
                  <a:srgbClr val="8CB3E3"/>
                </a:solidFill>
                <a:latin typeface="Roboto"/>
                <a:ea typeface="Roboto"/>
                <a:cs typeface="Roboto"/>
                <a:sym typeface="Roboto"/>
              </a:rPr>
              <a:t>Local Projects </a:t>
            </a:r>
            <a:endParaRPr/>
          </a:p>
        </p:txBody>
      </p:sp>
    </p:spTree>
    <p:extLst>
      <p:ext uri="{BB962C8B-B14F-4D97-AF65-F5344CB8AC3E}">
        <p14:creationId xmlns:p14="http://schemas.microsoft.com/office/powerpoint/2010/main" val="38380190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graphicFrame>
        <p:nvGraphicFramePr>
          <p:cNvPr id="3" name="Google Shape;252;p40">
            <a:extLst>
              <a:ext uri="{FF2B5EF4-FFF2-40B4-BE49-F238E27FC236}">
                <a16:creationId xmlns:a16="http://schemas.microsoft.com/office/drawing/2014/main" id="{CF5440C8-8581-4B01-B88A-6DBC2E77BAF6}"/>
              </a:ext>
            </a:extLst>
          </p:cNvPr>
          <p:cNvGraphicFramePr/>
          <p:nvPr>
            <p:extLst>
              <p:ext uri="{D42A27DB-BD31-4B8C-83A1-F6EECF244321}">
                <p14:modId xmlns:p14="http://schemas.microsoft.com/office/powerpoint/2010/main" val="962503621"/>
              </p:ext>
            </p:extLst>
          </p:nvPr>
        </p:nvGraphicFramePr>
        <p:xfrm>
          <a:off x="445238" y="1342360"/>
          <a:ext cx="7538157" cy="3316644"/>
        </p:xfrm>
        <a:graphic>
          <a:graphicData uri="http://schemas.openxmlformats.org/drawingml/2006/table">
            <a:tbl>
              <a:tblPr>
                <a:noFill/>
                <a:tableStyleId>{2DE40A0A-F175-4DEE-BA99-264EB937CA04}</a:tableStyleId>
              </a:tblPr>
              <a:tblGrid>
                <a:gridCol w="1566973">
                  <a:extLst>
                    <a:ext uri="{9D8B030D-6E8A-4147-A177-3AD203B41FA5}">
                      <a16:colId xmlns:a16="http://schemas.microsoft.com/office/drawing/2014/main" val="20000"/>
                    </a:ext>
                  </a:extLst>
                </a:gridCol>
                <a:gridCol w="5971184">
                  <a:extLst>
                    <a:ext uri="{9D8B030D-6E8A-4147-A177-3AD203B41FA5}">
                      <a16:colId xmlns:a16="http://schemas.microsoft.com/office/drawing/2014/main" val="20002"/>
                    </a:ext>
                  </a:extLst>
                </a:gridCol>
              </a:tblGrid>
              <a:tr h="344994">
                <a:tc>
                  <a:txBody>
                    <a:bodyPr/>
                    <a:lstStyle/>
                    <a:p>
                      <a:pPr marL="0" marR="0" lvl="0" indent="0" algn="l" rtl="0">
                        <a:lnSpc>
                          <a:spcPct val="100000"/>
                        </a:lnSpc>
                        <a:spcBef>
                          <a:spcPts val="0"/>
                        </a:spcBef>
                        <a:spcAft>
                          <a:spcPts val="0"/>
                        </a:spcAft>
                        <a:buClr>
                          <a:srgbClr val="00B0F0"/>
                        </a:buClr>
                        <a:buSzPts val="1000"/>
                        <a:buFont typeface="Calibri"/>
                        <a:buNone/>
                      </a:pPr>
                      <a:r>
                        <a:rPr lang="en-AU" sz="1000" b="1" u="none" strike="noStrike" cap="none">
                          <a:solidFill>
                            <a:srgbClr val="D9D9D9"/>
                          </a:solidFill>
                          <a:latin typeface="Roboto"/>
                          <a:ea typeface="Roboto"/>
                        </a:rPr>
                        <a:t>Questions</a:t>
                      </a: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solidFill>
                      <a:schemeClr val="tx1">
                        <a:lumMod val="75000"/>
                        <a:lumOff val="25000"/>
                      </a:schemeClr>
                    </a:solidFill>
                  </a:tcPr>
                </a:tc>
                <a:tc>
                  <a:txBody>
                    <a:bodyPr/>
                    <a:lstStyle/>
                    <a:p>
                      <a:pPr marL="0" marR="0" lvl="0" indent="0" algn="l">
                        <a:lnSpc>
                          <a:spcPct val="100000"/>
                        </a:lnSpc>
                        <a:spcBef>
                          <a:spcPts val="0"/>
                        </a:spcBef>
                        <a:spcAft>
                          <a:spcPts val="0"/>
                        </a:spcAft>
                        <a:buNone/>
                      </a:pPr>
                      <a:r>
                        <a:rPr lang="en-US" sz="1000" b="1" i="0" u="none" strike="noStrike" cap="none" noProof="0">
                          <a:solidFill>
                            <a:schemeClr val="bg1">
                              <a:lumMod val="85000"/>
                            </a:schemeClr>
                          </a:solidFill>
                          <a:latin typeface="Roboto"/>
                        </a:rPr>
                        <a:t>Answers</a:t>
                      </a:r>
                      <a:endParaRPr lang="en-US">
                        <a:solidFill>
                          <a:schemeClr val="bg1">
                            <a:lumMod val="85000"/>
                          </a:schemeClr>
                        </a:solidFill>
                      </a:endParaRPr>
                    </a:p>
                  </a:txBody>
                  <a:tcPr marL="91425" marR="91425" marT="91425" marB="91425">
                    <a:lnL w="19050" cap="flat" cmpd="sng">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solidFill>
                      <a:schemeClr val="tx1">
                        <a:lumMod val="75000"/>
                        <a:lumOff val="25000"/>
                      </a:schemeClr>
                    </a:solidFill>
                  </a:tcPr>
                </a:tc>
                <a:extLst>
                  <a:ext uri="{0D108BD9-81ED-4DB2-BD59-A6C34878D82A}">
                    <a16:rowId xmlns:a16="http://schemas.microsoft.com/office/drawing/2014/main" val="10000"/>
                  </a:ext>
                </a:extLst>
              </a:tr>
              <a:tr h="361500">
                <a:tc>
                  <a:txBody>
                    <a:bodyPr/>
                    <a:lstStyle/>
                    <a:p>
                      <a:pPr marL="0" marR="0" lvl="0" indent="0">
                        <a:lnSpc>
                          <a:spcPct val="100000"/>
                        </a:lnSpc>
                        <a:spcBef>
                          <a:spcPts val="0"/>
                        </a:spcBef>
                        <a:spcAft>
                          <a:spcPts val="0"/>
                        </a:spcAft>
                        <a:buNone/>
                      </a:pPr>
                      <a:r>
                        <a:rPr lang="en-US" sz="900" b="0" i="0" u="none" strike="noStrike" cap="none" noProof="0">
                          <a:solidFill>
                            <a:schemeClr val="bg1">
                              <a:lumMod val="85000"/>
                            </a:schemeClr>
                          </a:solidFill>
                          <a:latin typeface="Roboto"/>
                        </a:rPr>
                        <a:t>What is the name of the chosen company researched?</a:t>
                      </a:r>
                      <a:endParaRPr lang="en-US">
                        <a:sym typeface="Roboto"/>
                      </a:endParaRPr>
                    </a:p>
                  </a:txBody>
                  <a:tcPr marL="91425" marR="91425" marT="91425" marB="91425">
                    <a:lnL w="19050" cap="flat" cmpd="sng">
                      <a:solidFill>
                        <a:srgbClr val="666666"/>
                      </a:solidFill>
                      <a:prstDash val="solid"/>
                      <a:round/>
                      <a:headEnd type="none" w="sm" len="sm"/>
                      <a:tailEnd type="none" w="sm" len="sm"/>
                    </a:lnL>
                    <a:lnR w="19050" cap="flat" cmpd="sng" algn="ctr">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solidFill>
                        <a:srgbClr val="666666"/>
                      </a:solidFill>
                      <a:prstDash val="solid"/>
                      <a:round/>
                      <a:headEnd type="none" w="sm" len="sm"/>
                      <a:tailEnd type="none" w="sm" len="sm"/>
                    </a:lnB>
                  </a:tcPr>
                </a:tc>
                <a:tc>
                  <a:txBody>
                    <a:bodyPr/>
                    <a:lstStyle/>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Paradox Interactive</a:t>
                      </a:r>
                      <a:endParaRPr lang="en-US" dirty="0"/>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1"/>
                  </a:ext>
                </a:extLst>
              </a:tr>
              <a:tr h="347850">
                <a:tc>
                  <a:txBody>
                    <a:bodyPr/>
                    <a:lstStyle/>
                    <a:p>
                      <a:pPr marL="0" marR="0" lvl="0" indent="0">
                        <a:lnSpc>
                          <a:spcPct val="100000"/>
                        </a:lnSpc>
                        <a:spcBef>
                          <a:spcPts val="0"/>
                        </a:spcBef>
                        <a:spcAft>
                          <a:spcPts val="0"/>
                        </a:spcAft>
                        <a:buNone/>
                      </a:pPr>
                      <a:r>
                        <a:rPr lang="en-US" sz="900" b="0" i="0" u="none" strike="noStrike" cap="none" noProof="0" dirty="0">
                          <a:solidFill>
                            <a:schemeClr val="bg1">
                              <a:lumMod val="85000"/>
                            </a:schemeClr>
                          </a:solidFill>
                          <a:latin typeface="Roboto"/>
                        </a:rPr>
                        <a:t>How many employees work at the company?</a:t>
                      </a:r>
                    </a:p>
                    <a:p>
                      <a:pPr marL="0" marR="0" lvl="0" indent="0">
                        <a:lnSpc>
                          <a:spcPct val="100000"/>
                        </a:lnSpc>
                        <a:spcBef>
                          <a:spcPts val="0"/>
                        </a:spcBef>
                        <a:spcAft>
                          <a:spcPts val="0"/>
                        </a:spcAft>
                        <a:buNone/>
                      </a:pPr>
                      <a:endParaRPr lang="en-US" sz="900" b="0" i="0" u="none" strike="noStrike" cap="none" noProof="0" dirty="0">
                        <a:solidFill>
                          <a:schemeClr val="bg1">
                            <a:lumMod val="85000"/>
                          </a:schemeClr>
                        </a:solidFill>
                        <a:latin typeface="Roboto"/>
                      </a:endParaRP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tc>
                  <a:txBody>
                    <a:bodyPr/>
                    <a:lstStyle/>
                    <a:p>
                      <a:pPr marL="0" marR="0" lvl="0" indent="0" algn="l">
                        <a:lnSpc>
                          <a:spcPct val="100000"/>
                        </a:lnSpc>
                        <a:spcBef>
                          <a:spcPts val="0"/>
                        </a:spcBef>
                        <a:spcAft>
                          <a:spcPts val="0"/>
                        </a:spcAft>
                        <a:buNone/>
                      </a:pPr>
                      <a:r>
                        <a:rPr lang="en-GB" sz="900" b="0" i="0" u="none" strike="noStrike" cap="none" noProof="0" dirty="0">
                          <a:solidFill>
                            <a:srgbClr val="92D050"/>
                          </a:solidFill>
                          <a:latin typeface="Roboto"/>
                          <a:sym typeface="Roboto"/>
                        </a:rPr>
                        <a:t>662 employees</a:t>
                      </a:r>
                      <a:endParaRPr lang="en-US" dirty="0">
                        <a:sym typeface="Roboto"/>
                      </a:endParaRPr>
                    </a:p>
                  </a:txBody>
                  <a:tcPr marL="91425" marR="91425" marT="91425" marB="91425">
                    <a:lnL w="19050" cap="flat" cmpd="sng">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2"/>
                  </a:ext>
                </a:extLst>
              </a:tr>
              <a:tr h="347849">
                <a:tc>
                  <a:txBody>
                    <a:bodyPr/>
                    <a:lstStyle/>
                    <a:p>
                      <a:pPr marL="0" lvl="0" indent="0">
                        <a:lnSpc>
                          <a:spcPct val="100000"/>
                        </a:lnSpc>
                        <a:spcBef>
                          <a:spcPts val="0"/>
                        </a:spcBef>
                        <a:spcAft>
                          <a:spcPts val="0"/>
                        </a:spcAft>
                        <a:buNone/>
                      </a:pPr>
                      <a:r>
                        <a:rPr lang="en-US" sz="900" b="0" i="0" u="none" strike="noStrike" noProof="0" dirty="0">
                          <a:solidFill>
                            <a:schemeClr val="bg1">
                              <a:lumMod val="85000"/>
                            </a:schemeClr>
                          </a:solidFill>
                          <a:latin typeface="Roboto"/>
                        </a:rPr>
                        <a:t>Where is the studio located?</a:t>
                      </a:r>
                    </a:p>
                    <a:p>
                      <a:pPr marL="0" lvl="0" indent="0">
                        <a:lnSpc>
                          <a:spcPct val="100000"/>
                        </a:lnSpc>
                        <a:spcBef>
                          <a:spcPts val="0"/>
                        </a:spcBef>
                        <a:spcAft>
                          <a:spcPts val="0"/>
                        </a:spcAft>
                        <a:buNone/>
                      </a:pPr>
                      <a:endParaRPr lang="en-US" sz="900" b="0" i="0" u="none" strike="noStrike" noProof="0" dirty="0">
                        <a:solidFill>
                          <a:schemeClr val="bg1">
                            <a:lumMod val="85000"/>
                          </a:schemeClr>
                        </a:solidFill>
                        <a:latin typeface="Roboto"/>
                      </a:endParaRPr>
                    </a:p>
                  </a:txBody>
                  <a:tcPr marL="91425" marR="91425" marT="91425" marB="91425">
                    <a:lnL w="19050">
                      <a:solidFill>
                        <a:srgbClr val="666666"/>
                      </a:solidFill>
                    </a:lnL>
                    <a:lnR w="19050">
                      <a:solidFill>
                        <a:srgbClr val="666666"/>
                      </a:solidFill>
                    </a:lnR>
                    <a:lnT w="19050" cap="flat" cmpd="sng" algn="ctr">
                      <a:solidFill>
                        <a:srgbClr val="666666"/>
                      </a:solidFill>
                      <a:prstDash val="solid"/>
                      <a:round/>
                      <a:headEnd type="none" w="sm" len="sm"/>
                      <a:tailEnd type="none" w="sm" len="sm"/>
                    </a:lnT>
                    <a:lnB w="19050">
                      <a:solidFill>
                        <a:srgbClr val="666666"/>
                      </a:solidFill>
                    </a:lnB>
                  </a:tcPr>
                </a:tc>
                <a:tc>
                  <a:txBody>
                    <a:bodyPr/>
                    <a:lstStyle/>
                    <a:p>
                      <a:pPr marL="0" lvl="0" indent="0" algn="l">
                        <a:lnSpc>
                          <a:spcPct val="100000"/>
                        </a:lnSpc>
                        <a:spcBef>
                          <a:spcPts val="0"/>
                        </a:spcBef>
                        <a:spcAft>
                          <a:spcPts val="0"/>
                        </a:spcAft>
                        <a:buNone/>
                      </a:pPr>
                      <a:r>
                        <a:rPr lang="en-AU" sz="900" b="0" i="0" u="none" strike="noStrike" cap="none" noProof="0" dirty="0">
                          <a:solidFill>
                            <a:srgbClr val="92D050"/>
                          </a:solidFill>
                          <a:latin typeface="Roboto"/>
                        </a:rPr>
                        <a:t>Stockholm, Sweden</a:t>
                      </a:r>
                      <a:endParaRPr lang="en-US" dirty="0">
                        <a:sym typeface="Roboto"/>
                      </a:endParaRPr>
                    </a:p>
                  </a:txBody>
                  <a:tcPr marL="91425" marR="91425" marT="91425" marB="91425">
                    <a:lnL w="19050">
                      <a:solidFill>
                        <a:srgbClr val="666666"/>
                      </a:solidFill>
                    </a:lnL>
                    <a:lnR w="19050">
                      <a:solidFill>
                        <a:srgbClr val="666666"/>
                      </a:solidFill>
                    </a:lnR>
                    <a:lnT w="19050" cap="flat" cmpd="sng" algn="ctr">
                      <a:solidFill>
                        <a:srgbClr val="666666"/>
                      </a:solidFill>
                      <a:prstDash val="solid"/>
                      <a:round/>
                      <a:headEnd type="none" w="sm" len="sm"/>
                      <a:tailEnd type="none" w="sm" len="sm"/>
                    </a:lnT>
                    <a:lnB w="19050">
                      <a:solidFill>
                        <a:srgbClr val="666666"/>
                      </a:solidFill>
                    </a:lnB>
                  </a:tcPr>
                </a:tc>
                <a:extLst>
                  <a:ext uri="{0D108BD9-81ED-4DB2-BD59-A6C34878D82A}">
                    <a16:rowId xmlns:a16="http://schemas.microsoft.com/office/drawing/2014/main" val="3331818025"/>
                  </a:ext>
                </a:extLst>
              </a:tr>
              <a:tr h="347849">
                <a:tc>
                  <a:txBody>
                    <a:bodyPr/>
                    <a:lstStyle/>
                    <a:p>
                      <a:pPr marL="0" marR="0" lvl="0" indent="0">
                        <a:lnSpc>
                          <a:spcPct val="100000"/>
                        </a:lnSpc>
                        <a:spcBef>
                          <a:spcPts val="0"/>
                        </a:spcBef>
                        <a:spcAft>
                          <a:spcPts val="0"/>
                        </a:spcAft>
                        <a:buNone/>
                      </a:pPr>
                      <a:r>
                        <a:rPr lang="en-US" sz="900" b="0" i="0" u="none" strike="noStrike" noProof="0" dirty="0">
                          <a:solidFill>
                            <a:schemeClr val="bg1">
                              <a:lumMod val="85000"/>
                            </a:schemeClr>
                          </a:solidFill>
                          <a:latin typeface="Roboto"/>
                        </a:rPr>
                        <a:t>When was the company founded?</a:t>
                      </a:r>
                    </a:p>
                    <a:p>
                      <a:pPr marL="0" marR="0" lvl="0" indent="0">
                        <a:lnSpc>
                          <a:spcPct val="100000"/>
                        </a:lnSpc>
                        <a:spcBef>
                          <a:spcPts val="0"/>
                        </a:spcBef>
                        <a:spcAft>
                          <a:spcPts val="0"/>
                        </a:spcAft>
                        <a:buNone/>
                      </a:pPr>
                      <a:endParaRPr lang="en-US" sz="900" b="0" i="0" u="none" strike="noStrike" noProof="0" dirty="0">
                        <a:solidFill>
                          <a:schemeClr val="bg1">
                            <a:lumMod val="85000"/>
                          </a:schemeClr>
                        </a:solidFill>
                        <a:latin typeface="Roboto"/>
                      </a:endParaRPr>
                    </a:p>
                  </a:txBody>
                  <a:tcPr marL="91425" marR="91425" marT="91425" marB="91425">
                    <a:lnL w="19050" cap="flat" cmpd="sng" algn="ctr">
                      <a:solidFill>
                        <a:srgbClr val="666666"/>
                      </a:solidFill>
                      <a:prstDash val="solid"/>
                      <a:round/>
                      <a:headEnd type="none" w="med" len="med"/>
                      <a:tailEnd type="none" w="med" len="med"/>
                    </a:lnL>
                    <a:lnR w="19050">
                      <a:solidFill>
                        <a:srgbClr val="666666"/>
                      </a:solidFill>
                    </a:lnR>
                    <a:lnT w="19050" cap="flat" cmpd="sng" algn="ctr">
                      <a:solidFill>
                        <a:srgbClr val="666666"/>
                      </a:solidFill>
                      <a:prstDash val="solid"/>
                      <a:round/>
                      <a:headEnd type="none" w="med" len="med"/>
                      <a:tailEnd type="none" w="med" len="med"/>
                    </a:lnT>
                    <a:lnB w="19050" cap="flat" cmpd="sng" algn="ctr">
                      <a:solidFill>
                        <a:srgbClr val="666666"/>
                      </a:solidFill>
                      <a:prstDash val="solid"/>
                      <a:round/>
                      <a:headEnd type="none" w="sm" len="sm"/>
                      <a:tailEnd type="none" w="sm" len="sm"/>
                    </a:lnB>
                  </a:tcPr>
                </a:tc>
                <a:tc>
                  <a:txBody>
                    <a:bodyPr/>
                    <a:lstStyle/>
                    <a:p>
                      <a:pPr marL="0" lvl="0" indent="0" algn="l">
                        <a:lnSpc>
                          <a:spcPct val="100000"/>
                        </a:lnSpc>
                        <a:spcBef>
                          <a:spcPts val="0"/>
                        </a:spcBef>
                        <a:spcAft>
                          <a:spcPts val="0"/>
                        </a:spcAft>
                        <a:buNone/>
                      </a:pPr>
                      <a:r>
                        <a:rPr lang="en-GB" sz="900" b="0" i="0" u="none" strike="noStrike" cap="none" noProof="0" dirty="0">
                          <a:solidFill>
                            <a:srgbClr val="92D050"/>
                          </a:solidFill>
                          <a:latin typeface="Roboto"/>
                          <a:sym typeface="Roboto"/>
                        </a:rPr>
                        <a:t>Founded in 1998</a:t>
                      </a:r>
                      <a:endParaRPr lang="en-US" dirty="0">
                        <a:sym typeface="Roboto"/>
                      </a:endParaRPr>
                    </a:p>
                  </a:txBody>
                  <a:tcPr marL="91425" marR="91425" marT="91425" marB="91425">
                    <a:lnL w="19050" cap="flat" cmpd="sng" algn="ctr">
                      <a:solidFill>
                        <a:srgbClr val="666666"/>
                      </a:solidFill>
                      <a:prstDash val="solid"/>
                      <a:round/>
                      <a:headEnd type="none" w="med" len="med"/>
                      <a:tailEnd type="none" w="med" len="med"/>
                    </a:lnL>
                    <a:lnR w="19050">
                      <a:solidFill>
                        <a:srgbClr val="666666"/>
                      </a:solidFill>
                    </a:lnR>
                    <a:lnT w="19050" cap="flat" cmpd="sng" algn="ctr">
                      <a:solidFill>
                        <a:srgbClr val="666666"/>
                      </a:solidFill>
                      <a:prstDash val="solid"/>
                      <a:round/>
                      <a:headEnd type="none" w="med" len="med"/>
                      <a:tailEnd type="none" w="med" len="med"/>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3932064688"/>
                  </a:ext>
                </a:extLst>
              </a:tr>
              <a:tr h="347849">
                <a:tc>
                  <a:txBody>
                    <a:bodyPr/>
                    <a:lstStyle/>
                    <a:p>
                      <a:pPr marL="0" lvl="0" indent="0">
                        <a:lnSpc>
                          <a:spcPct val="100000"/>
                        </a:lnSpc>
                        <a:spcBef>
                          <a:spcPts val="0"/>
                        </a:spcBef>
                        <a:spcAft>
                          <a:spcPts val="0"/>
                        </a:spcAft>
                        <a:buNone/>
                      </a:pPr>
                      <a:r>
                        <a:rPr lang="en-US" sz="900" b="0" i="0" u="none" strike="noStrike" noProof="0" dirty="0">
                          <a:solidFill>
                            <a:schemeClr val="bg1">
                              <a:lumMod val="85000"/>
                            </a:schemeClr>
                          </a:solidFill>
                          <a:latin typeface="Roboto"/>
                        </a:rPr>
                        <a:t>Who are the key people of the company?</a:t>
                      </a:r>
                    </a:p>
                    <a:p>
                      <a:pPr marL="0" lvl="0" indent="0">
                        <a:lnSpc>
                          <a:spcPct val="100000"/>
                        </a:lnSpc>
                        <a:spcBef>
                          <a:spcPts val="0"/>
                        </a:spcBef>
                        <a:spcAft>
                          <a:spcPts val="0"/>
                        </a:spcAft>
                        <a:buNone/>
                      </a:pPr>
                      <a:endParaRPr lang="en-US" sz="900" b="0" i="0" u="none" strike="noStrike" noProof="0" dirty="0">
                        <a:solidFill>
                          <a:schemeClr val="bg1">
                            <a:lumMod val="85000"/>
                          </a:schemeClr>
                        </a:solidFill>
                        <a:latin typeface="Roboto"/>
                      </a:endParaRPr>
                    </a:p>
                  </a:txBody>
                  <a:tcPr marL="91425" marR="91425" marT="91425" marB="91425">
                    <a:lnL w="19050">
                      <a:solidFill>
                        <a:srgbClr val="666666"/>
                      </a:solidFill>
                    </a:lnL>
                    <a:lnR w="19050">
                      <a:solidFill>
                        <a:srgbClr val="666666"/>
                      </a:solidFill>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med" len="med"/>
                      <a:tailEnd type="none" w="med" len="med"/>
                    </a:lnB>
                  </a:tcPr>
                </a:tc>
                <a:tc>
                  <a:txBody>
                    <a:bodyPr/>
                    <a:lstStyle/>
                    <a:p>
                      <a:pPr marL="0" lvl="0" indent="0" algn="l">
                        <a:lnSpc>
                          <a:spcPct val="100000"/>
                        </a:lnSpc>
                        <a:spcBef>
                          <a:spcPts val="0"/>
                        </a:spcBef>
                        <a:spcAft>
                          <a:spcPts val="0"/>
                        </a:spcAft>
                        <a:buNone/>
                      </a:pPr>
                      <a:r>
                        <a:rPr lang="en-GB" sz="900" b="0" i="0" u="none" strike="noStrike" cap="none" noProof="0" dirty="0">
                          <a:solidFill>
                            <a:srgbClr val="92D050"/>
                          </a:solidFill>
                          <a:latin typeface="Roboto"/>
                          <a:sym typeface="Roboto"/>
                        </a:rPr>
                        <a:t>P</a:t>
                      </a:r>
                      <a:r>
                        <a:rPr lang="en-AU" sz="900" b="0" i="0" u="none" strike="noStrike" cap="none" noProof="0" dirty="0" err="1">
                          <a:solidFill>
                            <a:srgbClr val="92D050"/>
                          </a:solidFill>
                          <a:latin typeface="Roboto"/>
                          <a:sym typeface="Roboto"/>
                        </a:rPr>
                        <a:t>eter</a:t>
                      </a:r>
                      <a:r>
                        <a:rPr lang="en-AU" sz="900" b="0" i="0" u="none" strike="noStrike" cap="none" noProof="0" dirty="0">
                          <a:solidFill>
                            <a:srgbClr val="92D050"/>
                          </a:solidFill>
                          <a:latin typeface="Roboto"/>
                          <a:sym typeface="Roboto"/>
                        </a:rPr>
                        <a:t> Nicholson (Game Director), Stephen </a:t>
                      </a:r>
                      <a:r>
                        <a:rPr lang="en-AU" sz="900" b="0" i="0" u="none" strike="noStrike" cap="none" noProof="0" dirty="0" err="1">
                          <a:solidFill>
                            <a:srgbClr val="92D050"/>
                          </a:solidFill>
                          <a:latin typeface="Roboto"/>
                          <a:sym typeface="Roboto"/>
                        </a:rPr>
                        <a:t>Muray</a:t>
                      </a:r>
                      <a:r>
                        <a:rPr lang="en-AU" sz="900" b="0" i="0" u="none" strike="noStrike" cap="none" noProof="0" dirty="0">
                          <a:solidFill>
                            <a:srgbClr val="92D050"/>
                          </a:solidFill>
                          <a:latin typeface="Roboto"/>
                          <a:sym typeface="Roboto"/>
                        </a:rPr>
                        <a:t> (game director) Fredrik Wester (CEO) </a:t>
                      </a:r>
                      <a:endParaRPr lang="en-US" dirty="0">
                        <a:sym typeface="Roboto"/>
                      </a:endParaRPr>
                    </a:p>
                  </a:txBody>
                  <a:tcPr marL="91425" marR="91425" marT="91425" marB="91425">
                    <a:lnL w="19050">
                      <a:solidFill>
                        <a:srgbClr val="666666"/>
                      </a:solidFill>
                    </a:lnL>
                    <a:lnR w="19050">
                      <a:solidFill>
                        <a:srgbClr val="666666"/>
                      </a:solidFill>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med" len="med"/>
                      <a:tailEnd type="none" w="med" len="med"/>
                    </a:lnB>
                  </a:tcPr>
                </a:tc>
                <a:extLst>
                  <a:ext uri="{0D108BD9-81ED-4DB2-BD59-A6C34878D82A}">
                    <a16:rowId xmlns:a16="http://schemas.microsoft.com/office/drawing/2014/main" val="422716651"/>
                  </a:ext>
                </a:extLst>
              </a:tr>
            </a:tbl>
          </a:graphicData>
        </a:graphic>
      </p:graphicFrame>
      <p:sp>
        <p:nvSpPr>
          <p:cNvPr id="2" name="Google Shape;292;p44">
            <a:extLst>
              <a:ext uri="{FF2B5EF4-FFF2-40B4-BE49-F238E27FC236}">
                <a16:creationId xmlns:a16="http://schemas.microsoft.com/office/drawing/2014/main" id="{E42AFF97-C0C0-42F8-AD56-A272CCB51D1C}"/>
              </a:ext>
            </a:extLst>
          </p:cNvPr>
          <p:cNvSpPr txBox="1">
            <a:spLocks noGrp="1"/>
          </p:cNvSpPr>
          <p:nvPr>
            <p:ph type="body" idx="1"/>
          </p:nvPr>
        </p:nvSpPr>
        <p:spPr>
          <a:xfrm>
            <a:off x="383574" y="921328"/>
            <a:ext cx="8137563" cy="424667"/>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900" dirty="0">
                <a:solidFill>
                  <a:schemeClr val="bg1">
                    <a:lumMod val="75000"/>
                  </a:schemeClr>
                </a:solidFill>
                <a:latin typeface="Roboto"/>
                <a:ea typeface="Roboto"/>
              </a:rPr>
              <a:t>Select and research </a:t>
            </a:r>
            <a:r>
              <a:rPr lang="en-US" sz="900">
                <a:solidFill>
                  <a:schemeClr val="bg1">
                    <a:lumMod val="75000"/>
                  </a:schemeClr>
                </a:solidFill>
                <a:latin typeface="Roboto"/>
                <a:ea typeface="Roboto"/>
              </a:rPr>
              <a:t>an international studio/comapny and answer the questions below.</a:t>
            </a:r>
            <a:endParaRPr lang="en-US">
              <a:solidFill>
                <a:schemeClr val="bg1">
                  <a:lumMod val="75000"/>
                </a:schemeClr>
              </a:solidFill>
            </a:endParaRPr>
          </a:p>
          <a:p>
            <a:pPr marL="0" indent="0">
              <a:spcBef>
                <a:spcPts val="0"/>
              </a:spcBef>
              <a:buNone/>
            </a:pPr>
            <a:endParaRPr lang="en-US" sz="900">
              <a:solidFill>
                <a:srgbClr val="B7B7B7"/>
              </a:solidFill>
              <a:latin typeface="Roboto"/>
              <a:ea typeface="Roboto"/>
            </a:endParaRPr>
          </a:p>
          <a:p>
            <a:pPr marL="0" indent="0">
              <a:spcBef>
                <a:spcPts val="0"/>
              </a:spcBef>
              <a:buNone/>
            </a:pPr>
            <a:endParaRPr lang="en-US" sz="900">
              <a:solidFill>
                <a:srgbClr val="B7B7B7"/>
              </a:solidFill>
              <a:latin typeface="Roboto"/>
              <a:ea typeface="Roboto"/>
              <a:cs typeface="Roboto"/>
            </a:endParaRPr>
          </a:p>
        </p:txBody>
      </p:sp>
      <p:sp>
        <p:nvSpPr>
          <p:cNvPr id="10" name="Google Shape;291;p44">
            <a:extLst>
              <a:ext uri="{FF2B5EF4-FFF2-40B4-BE49-F238E27FC236}">
                <a16:creationId xmlns:a16="http://schemas.microsoft.com/office/drawing/2014/main" id="{8F689EDA-7A31-435A-9B8B-3A646948E541}"/>
              </a:ext>
            </a:extLst>
          </p:cNvPr>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r>
              <a:rPr lang="en-AU">
                <a:latin typeface="Roboto"/>
                <a:ea typeface="Roboto"/>
                <a:cs typeface="Roboto"/>
                <a:sym typeface="Roboto"/>
              </a:rPr>
              <a:t>Industry Research | </a:t>
            </a:r>
            <a:r>
              <a:rPr lang="en-AU" sz="3000">
                <a:solidFill>
                  <a:srgbClr val="8CB3E3"/>
                </a:solidFill>
                <a:latin typeface="Roboto"/>
                <a:ea typeface="Roboto"/>
                <a:cs typeface="Roboto"/>
                <a:sym typeface="Roboto"/>
              </a:rPr>
              <a:t>International Company</a:t>
            </a:r>
            <a:endParaRPr/>
          </a:p>
        </p:txBody>
      </p:sp>
    </p:spTree>
    <p:extLst>
      <p:ext uri="{BB962C8B-B14F-4D97-AF65-F5344CB8AC3E}">
        <p14:creationId xmlns:p14="http://schemas.microsoft.com/office/powerpoint/2010/main" val="13057804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graphicFrame>
        <p:nvGraphicFramePr>
          <p:cNvPr id="3" name="Google Shape;252;p40">
            <a:extLst>
              <a:ext uri="{FF2B5EF4-FFF2-40B4-BE49-F238E27FC236}">
                <a16:creationId xmlns:a16="http://schemas.microsoft.com/office/drawing/2014/main" id="{CF5440C8-8581-4B01-B88A-6DBC2E77BAF6}"/>
              </a:ext>
            </a:extLst>
          </p:cNvPr>
          <p:cNvGraphicFramePr/>
          <p:nvPr>
            <p:extLst>
              <p:ext uri="{D42A27DB-BD31-4B8C-83A1-F6EECF244321}">
                <p14:modId xmlns:p14="http://schemas.microsoft.com/office/powerpoint/2010/main" val="3793867901"/>
              </p:ext>
            </p:extLst>
          </p:nvPr>
        </p:nvGraphicFramePr>
        <p:xfrm>
          <a:off x="445238" y="1342360"/>
          <a:ext cx="7538157" cy="3288886"/>
        </p:xfrm>
        <a:graphic>
          <a:graphicData uri="http://schemas.openxmlformats.org/drawingml/2006/table">
            <a:tbl>
              <a:tblPr>
                <a:noFill/>
                <a:tableStyleId>{2DE40A0A-F175-4DEE-BA99-264EB937CA04}</a:tableStyleId>
              </a:tblPr>
              <a:tblGrid>
                <a:gridCol w="1566973">
                  <a:extLst>
                    <a:ext uri="{9D8B030D-6E8A-4147-A177-3AD203B41FA5}">
                      <a16:colId xmlns:a16="http://schemas.microsoft.com/office/drawing/2014/main" val="20000"/>
                    </a:ext>
                  </a:extLst>
                </a:gridCol>
                <a:gridCol w="5971184">
                  <a:extLst>
                    <a:ext uri="{9D8B030D-6E8A-4147-A177-3AD203B41FA5}">
                      <a16:colId xmlns:a16="http://schemas.microsoft.com/office/drawing/2014/main" val="20002"/>
                    </a:ext>
                  </a:extLst>
                </a:gridCol>
              </a:tblGrid>
              <a:tr h="429024">
                <a:tc>
                  <a:txBody>
                    <a:bodyPr/>
                    <a:lstStyle/>
                    <a:p>
                      <a:pPr marL="0" marR="0" lvl="0" indent="0" algn="l" rtl="0">
                        <a:lnSpc>
                          <a:spcPct val="100000"/>
                        </a:lnSpc>
                        <a:spcBef>
                          <a:spcPts val="0"/>
                        </a:spcBef>
                        <a:spcAft>
                          <a:spcPts val="0"/>
                        </a:spcAft>
                        <a:buClr>
                          <a:srgbClr val="00B0F0"/>
                        </a:buClr>
                        <a:buSzPts val="1000"/>
                        <a:buFont typeface="Calibri"/>
                        <a:buNone/>
                      </a:pPr>
                      <a:r>
                        <a:rPr lang="en-AU" sz="1000" b="1" u="none" strike="noStrike" cap="none">
                          <a:solidFill>
                            <a:srgbClr val="D9D9D9"/>
                          </a:solidFill>
                          <a:latin typeface="Roboto"/>
                          <a:ea typeface="Roboto"/>
                        </a:rPr>
                        <a:t>Questions</a:t>
                      </a: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solidFill>
                      <a:schemeClr val="tx1">
                        <a:lumMod val="75000"/>
                        <a:lumOff val="25000"/>
                      </a:schemeClr>
                    </a:solidFill>
                  </a:tcPr>
                </a:tc>
                <a:tc>
                  <a:txBody>
                    <a:bodyPr/>
                    <a:lstStyle/>
                    <a:p>
                      <a:pPr marL="0" marR="0" lvl="0" indent="0" algn="l">
                        <a:lnSpc>
                          <a:spcPct val="100000"/>
                        </a:lnSpc>
                        <a:spcBef>
                          <a:spcPts val="0"/>
                        </a:spcBef>
                        <a:spcAft>
                          <a:spcPts val="0"/>
                        </a:spcAft>
                        <a:buNone/>
                      </a:pPr>
                      <a:r>
                        <a:rPr lang="en-US" sz="1000" b="1" i="0" u="none" strike="noStrike" cap="none" noProof="0">
                          <a:solidFill>
                            <a:schemeClr val="bg1">
                              <a:lumMod val="85000"/>
                            </a:schemeClr>
                          </a:solidFill>
                          <a:latin typeface="Roboto"/>
                        </a:rPr>
                        <a:t>Answers</a:t>
                      </a:r>
                      <a:endParaRPr lang="en-US">
                        <a:solidFill>
                          <a:schemeClr val="bg1">
                            <a:lumMod val="85000"/>
                          </a:schemeClr>
                        </a:solidFill>
                      </a:endParaRPr>
                    </a:p>
                  </a:txBody>
                  <a:tcPr marL="91425" marR="91425" marT="91425" marB="91425">
                    <a:lnL w="19050" cap="flat" cmpd="sng">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solidFill>
                      <a:schemeClr val="tx1">
                        <a:lumMod val="75000"/>
                        <a:lumOff val="25000"/>
                      </a:schemeClr>
                    </a:solidFill>
                  </a:tcPr>
                </a:tc>
                <a:extLst>
                  <a:ext uri="{0D108BD9-81ED-4DB2-BD59-A6C34878D82A}">
                    <a16:rowId xmlns:a16="http://schemas.microsoft.com/office/drawing/2014/main" val="10000"/>
                  </a:ext>
                </a:extLst>
              </a:tr>
              <a:tr h="717506">
                <a:tc>
                  <a:txBody>
                    <a:bodyPr/>
                    <a:lstStyle/>
                    <a:p>
                      <a:pPr marL="0" marR="0" lvl="0" indent="0">
                        <a:lnSpc>
                          <a:spcPct val="100000"/>
                        </a:lnSpc>
                        <a:spcBef>
                          <a:spcPts val="0"/>
                        </a:spcBef>
                        <a:spcAft>
                          <a:spcPts val="0"/>
                        </a:spcAft>
                        <a:buNone/>
                      </a:pPr>
                      <a:r>
                        <a:rPr lang="en-US" sz="900" b="0" i="0" u="none" strike="noStrike" cap="none" noProof="0">
                          <a:solidFill>
                            <a:schemeClr val="bg1">
                              <a:lumMod val="85000"/>
                            </a:schemeClr>
                          </a:solidFill>
                          <a:latin typeface="Roboto"/>
                        </a:rPr>
                        <a:t>Identify a project the company has release including the release date?</a:t>
                      </a:r>
                      <a:endParaRPr lang="en-US">
                        <a:solidFill>
                          <a:schemeClr val="bg1">
                            <a:lumMod val="85000"/>
                          </a:schemeClr>
                        </a:solidFill>
                        <a:latin typeface="Roboto"/>
                        <a:sym typeface="Roboto"/>
                      </a:endParaRPr>
                    </a:p>
                  </a:txBody>
                  <a:tcPr marL="91425" marR="91425" marT="91425" marB="91425">
                    <a:lnL w="19050" cap="flat" cmpd="sng">
                      <a:solidFill>
                        <a:srgbClr val="666666"/>
                      </a:solidFill>
                      <a:prstDash val="solid"/>
                      <a:round/>
                      <a:headEnd type="none" w="sm" len="sm"/>
                      <a:tailEnd type="none" w="sm" len="sm"/>
                    </a:lnL>
                    <a:lnR w="19050" cap="flat" cmpd="sng" algn="ctr">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solidFill>
                        <a:srgbClr val="666666"/>
                      </a:solidFill>
                      <a:prstDash val="solid"/>
                      <a:round/>
                      <a:headEnd type="none" w="sm" len="sm"/>
                      <a:tailEnd type="none" w="sm" len="sm"/>
                    </a:lnB>
                  </a:tcPr>
                </a:tc>
                <a:tc>
                  <a:txBody>
                    <a:bodyPr/>
                    <a:lstStyle/>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Crusader Kings III – release 1 September 2020</a:t>
                      </a:r>
                      <a:endParaRPr lang="en-US" dirty="0"/>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1"/>
                  </a:ext>
                </a:extLst>
              </a:tr>
              <a:tr h="681812">
                <a:tc>
                  <a:txBody>
                    <a:bodyPr/>
                    <a:lstStyle/>
                    <a:p>
                      <a:pPr marL="0" marR="0" lvl="0" indent="0">
                        <a:lnSpc>
                          <a:spcPct val="100000"/>
                        </a:lnSpc>
                        <a:spcBef>
                          <a:spcPts val="0"/>
                        </a:spcBef>
                        <a:spcAft>
                          <a:spcPts val="0"/>
                        </a:spcAft>
                        <a:buNone/>
                      </a:pPr>
                      <a:r>
                        <a:rPr lang="en-US" sz="900" b="0" i="0" u="none" strike="noStrike" cap="none" noProof="0" dirty="0">
                          <a:solidFill>
                            <a:schemeClr val="bg1">
                              <a:lumMod val="85000"/>
                            </a:schemeClr>
                          </a:solidFill>
                          <a:latin typeface="Roboto"/>
                        </a:rPr>
                        <a:t>Who is the target audience?</a:t>
                      </a: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tc>
                  <a:txBody>
                    <a:bodyPr/>
                    <a:lstStyle/>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Grand Strategy fans, Medieval History, 20+ age</a:t>
                      </a:r>
                      <a:endParaRPr lang="en-US" dirty="0">
                        <a:sym typeface="Roboto"/>
                      </a:endParaRPr>
                    </a:p>
                  </a:txBody>
                  <a:tcPr marL="91425" marR="91425" marT="91425" marB="91425">
                    <a:lnL w="19050" cap="flat" cmpd="sng">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2"/>
                  </a:ext>
                </a:extLst>
              </a:tr>
              <a:tr h="735640">
                <a:tc>
                  <a:txBody>
                    <a:bodyPr/>
                    <a:lstStyle/>
                    <a:p>
                      <a:pPr marL="0" lvl="0" indent="0">
                        <a:lnSpc>
                          <a:spcPct val="100000"/>
                        </a:lnSpc>
                        <a:spcBef>
                          <a:spcPts val="0"/>
                        </a:spcBef>
                        <a:spcAft>
                          <a:spcPts val="0"/>
                        </a:spcAft>
                        <a:buNone/>
                      </a:pPr>
                      <a:r>
                        <a:rPr lang="en-AU" sz="900" b="0" i="0" u="none" strike="noStrike" noProof="0">
                          <a:solidFill>
                            <a:schemeClr val="bg1">
                              <a:lumMod val="85000"/>
                            </a:schemeClr>
                          </a:solidFill>
                          <a:latin typeface="Roboto"/>
                        </a:rPr>
                        <a:t>How successful was the project? Include sales figures if available.</a:t>
                      </a:r>
                      <a:endParaRPr lang="en-US" sz="900" b="0" i="0" u="none" strike="noStrike" noProof="0">
                        <a:solidFill>
                          <a:schemeClr val="bg1">
                            <a:lumMod val="85000"/>
                          </a:schemeClr>
                        </a:solidFill>
                        <a:latin typeface="Roboto"/>
                      </a:endParaRPr>
                    </a:p>
                  </a:txBody>
                  <a:tcPr marL="91425" marR="91425" marT="91425" marB="91425">
                    <a:lnL w="19050">
                      <a:solidFill>
                        <a:srgbClr val="666666"/>
                      </a:solidFill>
                    </a:lnL>
                    <a:lnR w="19050">
                      <a:solidFill>
                        <a:srgbClr val="666666"/>
                      </a:solidFill>
                    </a:lnR>
                    <a:lnT w="19050" cap="flat" cmpd="sng" algn="ctr">
                      <a:solidFill>
                        <a:srgbClr val="666666"/>
                      </a:solidFill>
                      <a:prstDash val="solid"/>
                      <a:round/>
                      <a:headEnd type="none" w="sm" len="sm"/>
                      <a:tailEnd type="none" w="sm" len="sm"/>
                    </a:lnT>
                    <a:lnB w="19050">
                      <a:solidFill>
                        <a:srgbClr val="666666"/>
                      </a:solidFill>
                    </a:lnB>
                  </a:tcPr>
                </a:tc>
                <a:tc>
                  <a:txBody>
                    <a:bodyPr/>
                    <a:lstStyle/>
                    <a:p>
                      <a:pPr marL="0" lvl="0" indent="0" algn="l">
                        <a:lnSpc>
                          <a:spcPct val="100000"/>
                        </a:lnSpc>
                        <a:spcBef>
                          <a:spcPts val="0"/>
                        </a:spcBef>
                        <a:spcAft>
                          <a:spcPts val="0"/>
                        </a:spcAft>
                        <a:buNone/>
                      </a:pPr>
                      <a:r>
                        <a:rPr lang="en-AU" sz="900" b="0" i="0" u="none" strike="noStrike" cap="none" noProof="0" dirty="0">
                          <a:solidFill>
                            <a:srgbClr val="92D050"/>
                          </a:solidFill>
                          <a:latin typeface="Roboto"/>
                        </a:rPr>
                        <a:t>Has sold over 2 million copies, now also has DLC</a:t>
                      </a:r>
                    </a:p>
                    <a:p>
                      <a:pPr marL="0" lvl="0" indent="0" algn="l">
                        <a:lnSpc>
                          <a:spcPct val="100000"/>
                        </a:lnSpc>
                        <a:spcBef>
                          <a:spcPts val="0"/>
                        </a:spcBef>
                        <a:spcAft>
                          <a:spcPts val="0"/>
                        </a:spcAft>
                        <a:buNone/>
                      </a:pPr>
                      <a:endParaRPr lang="en-AU" sz="900" b="0" i="0" u="none" strike="noStrike" cap="none" noProof="0" dirty="0">
                        <a:solidFill>
                          <a:srgbClr val="92D050"/>
                        </a:solidFill>
                        <a:latin typeface="Roboto"/>
                        <a:sym typeface="Roboto"/>
                      </a:endParaRPr>
                    </a:p>
                    <a:p>
                      <a:pPr marL="0" lvl="0" indent="0" algn="l">
                        <a:lnSpc>
                          <a:spcPct val="100000"/>
                        </a:lnSpc>
                        <a:spcBef>
                          <a:spcPts val="0"/>
                        </a:spcBef>
                        <a:spcAft>
                          <a:spcPts val="0"/>
                        </a:spcAft>
                        <a:buNone/>
                      </a:pPr>
                      <a:r>
                        <a:rPr lang="en-AU" sz="900" b="0" i="0" u="none" strike="noStrike" cap="none" noProof="0" dirty="0">
                          <a:solidFill>
                            <a:srgbClr val="92D050"/>
                          </a:solidFill>
                          <a:latin typeface="Roboto"/>
                          <a:sym typeface="Roboto"/>
                        </a:rPr>
                        <a:t>Quite successful</a:t>
                      </a:r>
                      <a:endParaRPr lang="en-US" dirty="0">
                        <a:sym typeface="Roboto"/>
                      </a:endParaRPr>
                    </a:p>
                  </a:txBody>
                  <a:tcPr marL="91425" marR="91425" marT="91425" marB="91425">
                    <a:lnL w="19050">
                      <a:solidFill>
                        <a:srgbClr val="666666"/>
                      </a:solidFill>
                    </a:lnL>
                    <a:lnR w="19050">
                      <a:solidFill>
                        <a:srgbClr val="666666"/>
                      </a:solidFill>
                    </a:lnR>
                    <a:lnT w="19050" cap="flat" cmpd="sng" algn="ctr">
                      <a:solidFill>
                        <a:srgbClr val="666666"/>
                      </a:solidFill>
                      <a:prstDash val="solid"/>
                      <a:round/>
                      <a:headEnd type="none" w="sm" len="sm"/>
                      <a:tailEnd type="none" w="sm" len="sm"/>
                    </a:lnT>
                    <a:lnB w="19050">
                      <a:solidFill>
                        <a:srgbClr val="666666"/>
                      </a:solidFill>
                    </a:lnB>
                  </a:tcPr>
                </a:tc>
                <a:extLst>
                  <a:ext uri="{0D108BD9-81ED-4DB2-BD59-A6C34878D82A}">
                    <a16:rowId xmlns:a16="http://schemas.microsoft.com/office/drawing/2014/main" val="3331818025"/>
                  </a:ext>
                </a:extLst>
              </a:tr>
              <a:tr h="724904">
                <a:tc>
                  <a:txBody>
                    <a:bodyPr/>
                    <a:lstStyle/>
                    <a:p>
                      <a:pPr marL="0" marR="0" lvl="0" indent="0">
                        <a:lnSpc>
                          <a:spcPct val="100000"/>
                        </a:lnSpc>
                        <a:spcBef>
                          <a:spcPts val="0"/>
                        </a:spcBef>
                        <a:spcAft>
                          <a:spcPts val="0"/>
                        </a:spcAft>
                        <a:buNone/>
                      </a:pPr>
                      <a:r>
                        <a:rPr lang="en-AU" sz="900" b="0" i="0" u="none" strike="noStrike" noProof="0" dirty="0">
                          <a:solidFill>
                            <a:schemeClr val="bg1">
                              <a:lumMod val="85000"/>
                            </a:schemeClr>
                          </a:solidFill>
                          <a:latin typeface="Roboto"/>
                        </a:rPr>
                        <a:t>How was the project received by the public?</a:t>
                      </a:r>
                    </a:p>
                    <a:p>
                      <a:pPr marL="0" marR="0" lvl="0" indent="0">
                        <a:lnSpc>
                          <a:spcPct val="100000"/>
                        </a:lnSpc>
                        <a:spcBef>
                          <a:spcPts val="0"/>
                        </a:spcBef>
                        <a:spcAft>
                          <a:spcPts val="0"/>
                        </a:spcAft>
                        <a:buNone/>
                      </a:pPr>
                      <a:endParaRPr lang="en-US" sz="900" b="0" i="0" u="none" strike="noStrike" noProof="0" dirty="0">
                        <a:solidFill>
                          <a:schemeClr val="bg1">
                            <a:lumMod val="85000"/>
                          </a:schemeClr>
                        </a:solidFill>
                        <a:latin typeface="Roboto"/>
                      </a:endParaRPr>
                    </a:p>
                  </a:txBody>
                  <a:tcPr marL="91425" marR="91425" marT="91425" marB="91425">
                    <a:lnL w="19050" cap="flat" cmpd="sng" algn="ctr">
                      <a:solidFill>
                        <a:srgbClr val="666666"/>
                      </a:solidFill>
                      <a:prstDash val="solid"/>
                      <a:round/>
                      <a:headEnd type="none" w="med" len="med"/>
                      <a:tailEnd type="none" w="med" len="med"/>
                    </a:lnL>
                    <a:lnR w="19050">
                      <a:solidFill>
                        <a:srgbClr val="666666"/>
                      </a:solidFill>
                    </a:lnR>
                    <a:lnT w="19050" cap="flat" cmpd="sng" algn="ctr">
                      <a:solidFill>
                        <a:srgbClr val="666666"/>
                      </a:solidFill>
                      <a:prstDash val="solid"/>
                      <a:round/>
                      <a:headEnd type="none" w="med" len="med"/>
                      <a:tailEnd type="none" w="med" len="med"/>
                    </a:lnT>
                    <a:lnB w="19050" cap="flat" cmpd="sng" algn="ctr">
                      <a:solidFill>
                        <a:srgbClr val="666666"/>
                      </a:solidFill>
                      <a:prstDash val="solid"/>
                      <a:round/>
                      <a:headEnd type="none" w="sm" len="sm"/>
                      <a:tailEnd type="none" w="sm" len="sm"/>
                    </a:lnB>
                  </a:tcPr>
                </a:tc>
                <a:tc>
                  <a:txBody>
                    <a:bodyPr/>
                    <a:lstStyle/>
                    <a:p>
                      <a:pPr marL="0" lvl="0" indent="0" algn="l">
                        <a:lnSpc>
                          <a:spcPct val="100000"/>
                        </a:lnSpc>
                        <a:spcBef>
                          <a:spcPts val="0"/>
                        </a:spcBef>
                        <a:spcAft>
                          <a:spcPts val="0"/>
                        </a:spcAft>
                        <a:buNone/>
                      </a:pPr>
                      <a:r>
                        <a:rPr lang="en-AU" sz="900" b="0" i="0" u="none" strike="noStrike" cap="none" noProof="0" dirty="0">
                          <a:solidFill>
                            <a:srgbClr val="92D050"/>
                          </a:solidFill>
                          <a:latin typeface="Roboto"/>
                        </a:rPr>
                        <a:t>Crusader kings 3 has very positive reviews (around 90-93% positive on steam)</a:t>
                      </a:r>
                      <a:endParaRPr lang="en-US" dirty="0">
                        <a:sym typeface="Roboto"/>
                      </a:endParaRPr>
                    </a:p>
                  </a:txBody>
                  <a:tcPr marL="91425" marR="91425" marT="91425" marB="91425">
                    <a:lnL w="19050" cap="flat" cmpd="sng" algn="ctr">
                      <a:solidFill>
                        <a:srgbClr val="666666"/>
                      </a:solidFill>
                      <a:prstDash val="solid"/>
                      <a:round/>
                      <a:headEnd type="none" w="med" len="med"/>
                      <a:tailEnd type="none" w="med" len="med"/>
                    </a:lnL>
                    <a:lnR w="19050">
                      <a:solidFill>
                        <a:srgbClr val="666666"/>
                      </a:solidFill>
                    </a:lnR>
                    <a:lnT w="19050" cap="flat" cmpd="sng" algn="ctr">
                      <a:solidFill>
                        <a:srgbClr val="666666"/>
                      </a:solidFill>
                      <a:prstDash val="solid"/>
                      <a:round/>
                      <a:headEnd type="none" w="med" len="med"/>
                      <a:tailEnd type="none" w="med" len="med"/>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3932064688"/>
                  </a:ext>
                </a:extLst>
              </a:tr>
            </a:tbl>
          </a:graphicData>
        </a:graphic>
      </p:graphicFrame>
      <p:sp>
        <p:nvSpPr>
          <p:cNvPr id="2" name="Google Shape;292;p44">
            <a:extLst>
              <a:ext uri="{FF2B5EF4-FFF2-40B4-BE49-F238E27FC236}">
                <a16:creationId xmlns:a16="http://schemas.microsoft.com/office/drawing/2014/main" id="{E42AFF97-C0C0-42F8-AD56-A272CCB51D1C}"/>
              </a:ext>
            </a:extLst>
          </p:cNvPr>
          <p:cNvSpPr txBox="1">
            <a:spLocks noGrp="1"/>
          </p:cNvSpPr>
          <p:nvPr>
            <p:ph type="body" idx="1"/>
          </p:nvPr>
        </p:nvSpPr>
        <p:spPr>
          <a:xfrm>
            <a:off x="383574" y="921328"/>
            <a:ext cx="8137563" cy="418022"/>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900">
                <a:solidFill>
                  <a:schemeClr val="bg1">
                    <a:lumMod val="75000"/>
                  </a:schemeClr>
                </a:solidFill>
                <a:latin typeface="Roboto"/>
                <a:ea typeface="Roboto"/>
              </a:rPr>
              <a:t>Utilising the chosen international studio/company research and answer the questions below.</a:t>
            </a:r>
            <a:endParaRPr lang="en-US">
              <a:solidFill>
                <a:schemeClr val="bg1">
                  <a:lumMod val="75000"/>
                </a:schemeClr>
              </a:solidFill>
            </a:endParaRPr>
          </a:p>
          <a:p>
            <a:pPr marL="0" indent="0">
              <a:spcBef>
                <a:spcPts val="0"/>
              </a:spcBef>
              <a:buNone/>
            </a:pPr>
            <a:endParaRPr lang="en-US" sz="900">
              <a:solidFill>
                <a:srgbClr val="B7B7B7"/>
              </a:solidFill>
              <a:latin typeface="Roboto"/>
              <a:ea typeface="Roboto"/>
            </a:endParaRPr>
          </a:p>
          <a:p>
            <a:pPr marL="0" indent="0">
              <a:spcBef>
                <a:spcPts val="0"/>
              </a:spcBef>
              <a:buNone/>
            </a:pPr>
            <a:endParaRPr lang="en-US" sz="900">
              <a:solidFill>
                <a:srgbClr val="B7B7B7"/>
              </a:solidFill>
              <a:latin typeface="Roboto"/>
              <a:ea typeface="Roboto"/>
              <a:cs typeface="Roboto"/>
            </a:endParaRPr>
          </a:p>
        </p:txBody>
      </p:sp>
      <p:sp>
        <p:nvSpPr>
          <p:cNvPr id="10" name="Google Shape;291;p44">
            <a:extLst>
              <a:ext uri="{FF2B5EF4-FFF2-40B4-BE49-F238E27FC236}">
                <a16:creationId xmlns:a16="http://schemas.microsoft.com/office/drawing/2014/main" id="{8F689EDA-7A31-435A-9B8B-3A646948E541}"/>
              </a:ext>
            </a:extLst>
          </p:cNvPr>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r>
              <a:rPr lang="en-AU" dirty="0">
                <a:latin typeface="Roboto"/>
                <a:ea typeface="Roboto"/>
                <a:cs typeface="Roboto"/>
                <a:sym typeface="Roboto"/>
              </a:rPr>
              <a:t>Industry Research | </a:t>
            </a:r>
            <a:r>
              <a:rPr lang="en-AU" sz="3000">
                <a:solidFill>
                  <a:srgbClr val="8CB3E3"/>
                </a:solidFill>
                <a:latin typeface="Roboto"/>
                <a:ea typeface="Roboto"/>
                <a:cs typeface="Roboto"/>
                <a:sym typeface="Roboto"/>
              </a:rPr>
              <a:t>International Projects </a:t>
            </a:r>
            <a:endParaRPr/>
          </a:p>
        </p:txBody>
      </p:sp>
    </p:spTree>
    <p:extLst>
      <p:ext uri="{BB962C8B-B14F-4D97-AF65-F5344CB8AC3E}">
        <p14:creationId xmlns:p14="http://schemas.microsoft.com/office/powerpoint/2010/main" val="13078042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33" name="Google Shape;333;p47"/>
          <p:cNvSpPr/>
          <p:nvPr/>
        </p:nvSpPr>
        <p:spPr>
          <a:xfrm>
            <a:off x="6825" y="-6825"/>
            <a:ext cx="447900" cy="51435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Google Shape;291;p44">
            <a:extLst>
              <a:ext uri="{FF2B5EF4-FFF2-40B4-BE49-F238E27FC236}">
                <a16:creationId xmlns:a16="http://schemas.microsoft.com/office/drawing/2014/main" id="{0FD8B14E-7CCF-42C8-9E9F-051852995464}"/>
              </a:ext>
            </a:extLst>
          </p:cNvPr>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r>
              <a:rPr lang="en-AU">
                <a:latin typeface="Roboto"/>
                <a:ea typeface="Roboto"/>
                <a:cs typeface="Roboto"/>
                <a:sym typeface="Roboto"/>
              </a:rPr>
              <a:t>Industry Research | </a:t>
            </a:r>
            <a:r>
              <a:rPr lang="en-AU" sz="3000">
                <a:solidFill>
                  <a:srgbClr val="8CB3E3"/>
                </a:solidFill>
                <a:latin typeface="Roboto"/>
                <a:ea typeface="Roboto"/>
                <a:cs typeface="Roboto"/>
                <a:sym typeface="Roboto"/>
              </a:rPr>
              <a:t>Knowledge</a:t>
            </a:r>
            <a:endParaRPr/>
          </a:p>
        </p:txBody>
      </p:sp>
      <p:sp>
        <p:nvSpPr>
          <p:cNvPr id="8" name="Google Shape;292;p44">
            <a:extLst>
              <a:ext uri="{FF2B5EF4-FFF2-40B4-BE49-F238E27FC236}">
                <a16:creationId xmlns:a16="http://schemas.microsoft.com/office/drawing/2014/main" id="{F5FAA9CF-428C-46C2-89F1-30FBB174100C}"/>
              </a:ext>
            </a:extLst>
          </p:cNvPr>
          <p:cNvSpPr txBox="1">
            <a:spLocks noGrp="1"/>
          </p:cNvSpPr>
          <p:nvPr>
            <p:ph type="body" idx="1"/>
          </p:nvPr>
        </p:nvSpPr>
        <p:spPr>
          <a:xfrm>
            <a:off x="383574" y="921329"/>
            <a:ext cx="7957859" cy="243051"/>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900">
                <a:solidFill>
                  <a:schemeClr val="bg1">
                    <a:lumMod val="75000"/>
                  </a:schemeClr>
                </a:solidFill>
                <a:latin typeface="Roboto"/>
                <a:ea typeface="Roboto"/>
                <a:cs typeface="Roboto"/>
                <a:sym typeface="Roboto"/>
              </a:rPr>
              <a:t>Research intellectual property rights, industry social issues, and emerging technologies and answer the questions below.</a:t>
            </a:r>
            <a:endParaRPr lang="en-US" sz="900">
              <a:solidFill>
                <a:schemeClr val="bg1">
                  <a:lumMod val="75000"/>
                </a:schemeClr>
              </a:solidFill>
              <a:latin typeface="Roboto"/>
              <a:ea typeface="Roboto"/>
              <a:cs typeface="Roboto"/>
            </a:endParaRPr>
          </a:p>
        </p:txBody>
      </p:sp>
      <p:sp>
        <p:nvSpPr>
          <p:cNvPr id="10" name="Google Shape;292;p44">
            <a:extLst>
              <a:ext uri="{FF2B5EF4-FFF2-40B4-BE49-F238E27FC236}">
                <a16:creationId xmlns:a16="http://schemas.microsoft.com/office/drawing/2014/main" id="{B3639AA9-EACE-4E17-9948-A54875E8557A}"/>
              </a:ext>
            </a:extLst>
          </p:cNvPr>
          <p:cNvSpPr txBox="1">
            <a:spLocks/>
          </p:cNvSpPr>
          <p:nvPr/>
        </p:nvSpPr>
        <p:spPr>
          <a:xfrm>
            <a:off x="383617" y="1284507"/>
            <a:ext cx="8358832" cy="374392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spcBef>
                <a:spcPts val="0"/>
              </a:spcBef>
              <a:buNone/>
            </a:pPr>
            <a:r>
              <a:rPr lang="en-US" sz="900" dirty="0">
                <a:solidFill>
                  <a:schemeClr val="bg1">
                    <a:lumMod val="85000"/>
                  </a:schemeClr>
                </a:solidFill>
                <a:latin typeface="Roboto"/>
                <a:ea typeface="Roboto"/>
              </a:rPr>
              <a:t>Explain</a:t>
            </a:r>
            <a:r>
              <a:rPr lang="en-US" sz="900" dirty="0">
                <a:solidFill>
                  <a:schemeClr val="bg1">
                    <a:lumMod val="85000"/>
                  </a:schemeClr>
                </a:solidFill>
                <a:latin typeface="Roboto"/>
                <a:ea typeface="Roboto"/>
                <a:cs typeface="Roboto"/>
              </a:rPr>
              <a:t> why intellectual property regulations must be adhered to.</a:t>
            </a:r>
          </a:p>
          <a:p>
            <a:pPr marL="0" indent="0">
              <a:spcBef>
                <a:spcPts val="0"/>
              </a:spcBef>
              <a:buNone/>
            </a:pPr>
            <a:r>
              <a:rPr lang="en-AU" sz="900" dirty="0">
                <a:solidFill>
                  <a:srgbClr val="92D050"/>
                </a:solidFill>
                <a:latin typeface="Roboto"/>
                <a:ea typeface="Roboto"/>
                <a:cs typeface="Roboto"/>
                <a:sym typeface="Roboto"/>
              </a:rPr>
              <a:t>IP foresters and rewards originality, innovation and creativity, it acknowledges ownership and rights and stops people from stealing others creative projects</a:t>
            </a:r>
            <a:endParaRPr lang="en-US" sz="900" dirty="0">
              <a:solidFill>
                <a:srgbClr val="B7B7B7"/>
              </a:solidFill>
              <a:latin typeface="Roboto"/>
              <a:ea typeface="Roboto"/>
              <a:cs typeface="Roboto"/>
              <a:sym typeface="Roboto"/>
            </a:endParaRPr>
          </a:p>
          <a:p>
            <a:pPr marL="0" indent="0">
              <a:spcBef>
                <a:spcPts val="0"/>
              </a:spcBef>
              <a:buFont typeface="Arial"/>
              <a:buNone/>
            </a:pPr>
            <a:endParaRPr lang="en-US" sz="900" dirty="0">
              <a:solidFill>
                <a:srgbClr val="B7B7B7"/>
              </a:solidFill>
              <a:latin typeface="Roboto"/>
              <a:ea typeface="Roboto"/>
              <a:cs typeface="Roboto"/>
              <a:sym typeface="Roboto"/>
            </a:endParaRPr>
          </a:p>
          <a:p>
            <a:pPr marL="0" indent="0">
              <a:spcBef>
                <a:spcPts val="0"/>
              </a:spcBef>
              <a:buNone/>
            </a:pPr>
            <a:endParaRPr lang="en-US" sz="900" dirty="0">
              <a:solidFill>
                <a:srgbClr val="B7B7B7"/>
              </a:solidFill>
              <a:latin typeface="Roboto"/>
              <a:ea typeface="Roboto"/>
              <a:cs typeface="Roboto"/>
            </a:endParaRPr>
          </a:p>
          <a:p>
            <a:pPr marL="0" indent="0">
              <a:spcBef>
                <a:spcPts val="0"/>
              </a:spcBef>
              <a:buNone/>
            </a:pPr>
            <a:endParaRPr lang="en-US" sz="900" dirty="0">
              <a:solidFill>
                <a:srgbClr val="B7B7B7"/>
              </a:solidFill>
              <a:latin typeface="Roboto"/>
              <a:ea typeface="Roboto"/>
              <a:cs typeface="Roboto"/>
            </a:endParaRPr>
          </a:p>
          <a:p>
            <a:pPr marL="0" indent="0">
              <a:spcBef>
                <a:spcPts val="0"/>
              </a:spcBef>
              <a:buNone/>
            </a:pPr>
            <a:endParaRPr lang="en-US" sz="900" dirty="0">
              <a:solidFill>
                <a:srgbClr val="B7B7B7"/>
              </a:solidFill>
              <a:latin typeface="Roboto"/>
              <a:ea typeface="Roboto"/>
              <a:cs typeface="Roboto"/>
            </a:endParaRPr>
          </a:p>
          <a:p>
            <a:pPr marL="0" indent="0">
              <a:spcBef>
                <a:spcPts val="0"/>
              </a:spcBef>
              <a:buNone/>
            </a:pPr>
            <a:endParaRPr lang="en-US" sz="900" dirty="0">
              <a:solidFill>
                <a:schemeClr val="bg1">
                  <a:lumMod val="85000"/>
                </a:schemeClr>
              </a:solidFill>
              <a:latin typeface="Roboto"/>
              <a:ea typeface="Roboto"/>
              <a:cs typeface="Roboto"/>
            </a:endParaRPr>
          </a:p>
          <a:p>
            <a:pPr marL="0" indent="0">
              <a:spcBef>
                <a:spcPts val="0"/>
              </a:spcBef>
              <a:buNone/>
            </a:pPr>
            <a:r>
              <a:rPr lang="en-US" sz="900" dirty="0">
                <a:solidFill>
                  <a:schemeClr val="bg1">
                    <a:lumMod val="85000"/>
                  </a:schemeClr>
                </a:solidFill>
                <a:latin typeface="Roboto"/>
                <a:ea typeface="Roboto"/>
              </a:rPr>
              <a:t>Research industry relevant social issue. Choose one and explain how the social issue is impacting the industry and suggest solutions.</a:t>
            </a:r>
            <a:endParaRPr lang="en-US" dirty="0">
              <a:solidFill>
                <a:schemeClr val="bg1">
                  <a:lumMod val="85000"/>
                </a:schemeClr>
              </a:solidFill>
              <a:ea typeface="Roboto"/>
            </a:endParaRPr>
          </a:p>
          <a:p>
            <a:pPr marL="0" indent="0">
              <a:spcBef>
                <a:spcPts val="0"/>
              </a:spcBef>
              <a:buNone/>
            </a:pPr>
            <a:r>
              <a:rPr lang="en-AU" sz="900" dirty="0">
                <a:solidFill>
                  <a:srgbClr val="92D050"/>
                </a:solidFill>
                <a:latin typeface="Roboto"/>
                <a:ea typeface="Roboto"/>
              </a:rPr>
              <a:t>Harassment of women in gaming, - Men think and act as if women cannot play games and harass them for it causing women to stop picking up and playing games</a:t>
            </a:r>
          </a:p>
          <a:p>
            <a:pPr marL="0" indent="0">
              <a:spcBef>
                <a:spcPts val="0"/>
              </a:spcBef>
              <a:buNone/>
            </a:pPr>
            <a:r>
              <a:rPr lang="en-AU" sz="900" dirty="0">
                <a:solidFill>
                  <a:srgbClr val="92D050"/>
                </a:solidFill>
                <a:latin typeface="Roboto"/>
                <a:ea typeface="Roboto"/>
              </a:rPr>
              <a:t>This is impacting the industry by reducing the number of players a game could have because women may be afraid to play due to the chance of getting harassed online</a:t>
            </a:r>
          </a:p>
          <a:p>
            <a:pPr marL="0" indent="0">
              <a:spcBef>
                <a:spcPts val="0"/>
              </a:spcBef>
              <a:buNone/>
            </a:pPr>
            <a:r>
              <a:rPr lang="en-AU" sz="900" dirty="0">
                <a:solidFill>
                  <a:srgbClr val="92D050"/>
                </a:solidFill>
                <a:latin typeface="Roboto"/>
                <a:ea typeface="Roboto"/>
              </a:rPr>
              <a:t>Implement systems into games that create better and friendlier communities</a:t>
            </a:r>
          </a:p>
          <a:p>
            <a:pPr marL="0" indent="0">
              <a:spcBef>
                <a:spcPts val="0"/>
              </a:spcBef>
              <a:buNone/>
            </a:pPr>
            <a:r>
              <a:rPr lang="en-AU" sz="900" dirty="0">
                <a:solidFill>
                  <a:srgbClr val="92D050"/>
                </a:solidFill>
                <a:latin typeface="Roboto"/>
                <a:ea typeface="Roboto"/>
              </a:rPr>
              <a:t> - Such as report systems or text chat moderation</a:t>
            </a:r>
          </a:p>
          <a:p>
            <a:pPr marL="0" indent="0">
              <a:spcBef>
                <a:spcPts val="0"/>
              </a:spcBef>
              <a:buNone/>
            </a:pPr>
            <a:endParaRPr lang="en-AU" sz="900" dirty="0">
              <a:solidFill>
                <a:srgbClr val="92D050"/>
              </a:solidFill>
              <a:latin typeface="Roboto"/>
              <a:ea typeface="Roboto"/>
            </a:endParaRPr>
          </a:p>
          <a:p>
            <a:pPr marL="0" indent="0">
              <a:spcBef>
                <a:spcPts val="0"/>
              </a:spcBef>
              <a:buNone/>
            </a:pPr>
            <a:endParaRPr lang="en-AU" sz="900" dirty="0">
              <a:solidFill>
                <a:srgbClr val="92D050"/>
              </a:solidFill>
              <a:latin typeface="Roboto"/>
              <a:ea typeface="Roboto"/>
            </a:endParaRPr>
          </a:p>
          <a:p>
            <a:pPr marL="0" indent="0">
              <a:spcBef>
                <a:spcPts val="0"/>
              </a:spcBef>
              <a:buNone/>
            </a:pPr>
            <a:endParaRPr lang="en-AU" sz="900" dirty="0">
              <a:solidFill>
                <a:srgbClr val="92D050"/>
              </a:solidFill>
              <a:latin typeface="Roboto"/>
              <a:ea typeface="Roboto"/>
            </a:endParaRPr>
          </a:p>
          <a:p>
            <a:pPr marL="0" indent="0">
              <a:spcBef>
                <a:spcPts val="0"/>
              </a:spcBef>
              <a:buNone/>
            </a:pPr>
            <a:r>
              <a:rPr lang="en-US" sz="900" dirty="0">
                <a:solidFill>
                  <a:schemeClr val="bg1">
                    <a:lumMod val="85000"/>
                  </a:schemeClr>
                </a:solidFill>
                <a:latin typeface="Roboto"/>
                <a:ea typeface="Roboto"/>
              </a:rPr>
              <a:t>Research industry relevant emerging technologies. Choose one and explain how it affects the industry.</a:t>
            </a:r>
            <a:endParaRPr lang="en-US" sz="900" dirty="0">
              <a:solidFill>
                <a:schemeClr val="bg1">
                  <a:lumMod val="85000"/>
                </a:schemeClr>
              </a:solidFill>
              <a:ea typeface="Roboto"/>
            </a:endParaRPr>
          </a:p>
          <a:p>
            <a:pPr marL="0" indent="0">
              <a:spcBef>
                <a:spcPts val="0"/>
              </a:spcBef>
              <a:buNone/>
            </a:pPr>
            <a:r>
              <a:rPr lang="en-AU" sz="900" dirty="0">
                <a:solidFill>
                  <a:srgbClr val="92D050"/>
                </a:solidFill>
                <a:latin typeface="Roboto"/>
                <a:ea typeface="Roboto"/>
              </a:rPr>
              <a:t>Cloud Gaming – Where people can play games from home streaming the game off a cloud computer, this means that players will not have to continue to buy and upgrade their own hardware as the cloud computer would have the latest technology ready for any player to play on, this means that developers can start to push out better and better games without having to worry about toning down graphics or systems that would reduce performance on cheaper computers that a consumer may have</a:t>
            </a:r>
            <a:endParaRPr lang="en-AU" dirty="0"/>
          </a:p>
        </p:txBody>
      </p:sp>
    </p:spTree>
    <p:extLst>
      <p:ext uri="{BB962C8B-B14F-4D97-AF65-F5344CB8AC3E}">
        <p14:creationId xmlns:p14="http://schemas.microsoft.com/office/powerpoint/2010/main" val="3408756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graphicFrame>
        <p:nvGraphicFramePr>
          <p:cNvPr id="3" name="Google Shape;252;p40">
            <a:extLst>
              <a:ext uri="{FF2B5EF4-FFF2-40B4-BE49-F238E27FC236}">
                <a16:creationId xmlns:a16="http://schemas.microsoft.com/office/drawing/2014/main" id="{CF5440C8-8581-4B01-B88A-6DBC2E77BAF6}"/>
              </a:ext>
            </a:extLst>
          </p:cNvPr>
          <p:cNvGraphicFramePr/>
          <p:nvPr>
            <p:extLst>
              <p:ext uri="{D42A27DB-BD31-4B8C-83A1-F6EECF244321}">
                <p14:modId xmlns:p14="http://schemas.microsoft.com/office/powerpoint/2010/main" val="6999025"/>
              </p:ext>
            </p:extLst>
          </p:nvPr>
        </p:nvGraphicFramePr>
        <p:xfrm>
          <a:off x="445238" y="1342360"/>
          <a:ext cx="7538156" cy="2704573"/>
        </p:xfrm>
        <a:graphic>
          <a:graphicData uri="http://schemas.openxmlformats.org/drawingml/2006/table">
            <a:tbl>
              <a:tblPr>
                <a:noFill/>
                <a:tableStyleId>{2DE40A0A-F175-4DEE-BA99-264EB937CA04}</a:tableStyleId>
              </a:tblPr>
              <a:tblGrid>
                <a:gridCol w="1931802">
                  <a:extLst>
                    <a:ext uri="{9D8B030D-6E8A-4147-A177-3AD203B41FA5}">
                      <a16:colId xmlns:a16="http://schemas.microsoft.com/office/drawing/2014/main" val="20000"/>
                    </a:ext>
                  </a:extLst>
                </a:gridCol>
                <a:gridCol w="5606354">
                  <a:extLst>
                    <a:ext uri="{9D8B030D-6E8A-4147-A177-3AD203B41FA5}">
                      <a16:colId xmlns:a16="http://schemas.microsoft.com/office/drawing/2014/main" val="20002"/>
                    </a:ext>
                  </a:extLst>
                </a:gridCol>
              </a:tblGrid>
              <a:tr h="334925">
                <a:tc>
                  <a:txBody>
                    <a:bodyPr/>
                    <a:lstStyle/>
                    <a:p>
                      <a:pPr marL="0" marR="0" lvl="0" indent="0" algn="l" rtl="0">
                        <a:lnSpc>
                          <a:spcPct val="100000"/>
                        </a:lnSpc>
                        <a:spcBef>
                          <a:spcPts val="0"/>
                        </a:spcBef>
                        <a:spcAft>
                          <a:spcPts val="0"/>
                        </a:spcAft>
                        <a:buClr>
                          <a:srgbClr val="00B0F0"/>
                        </a:buClr>
                        <a:buSzPts val="1000"/>
                        <a:buFont typeface="Calibri"/>
                        <a:buNone/>
                      </a:pPr>
                      <a:r>
                        <a:rPr lang="en-AU" sz="1000" b="1" u="none" strike="noStrike" cap="none">
                          <a:solidFill>
                            <a:srgbClr val="D9D9D9"/>
                          </a:solidFill>
                          <a:latin typeface="Roboto"/>
                          <a:ea typeface="Roboto"/>
                        </a:rPr>
                        <a:t>Industry Body/Association</a:t>
                      </a: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solidFill>
                      <a:schemeClr val="tx1">
                        <a:lumMod val="75000"/>
                        <a:lumOff val="25000"/>
                      </a:schemeClr>
                    </a:solidFill>
                  </a:tcPr>
                </a:tc>
                <a:tc>
                  <a:txBody>
                    <a:bodyPr/>
                    <a:lstStyle/>
                    <a:p>
                      <a:pPr marL="0" marR="0" lvl="0" indent="0" algn="l">
                        <a:lnSpc>
                          <a:spcPct val="100000"/>
                        </a:lnSpc>
                        <a:spcBef>
                          <a:spcPts val="0"/>
                        </a:spcBef>
                        <a:spcAft>
                          <a:spcPts val="0"/>
                        </a:spcAft>
                        <a:buNone/>
                      </a:pPr>
                      <a:r>
                        <a:rPr lang="en-US" sz="1000" b="1" i="0" u="none" strike="noStrike" cap="none" noProof="0">
                          <a:solidFill>
                            <a:schemeClr val="bg1">
                              <a:lumMod val="85000"/>
                            </a:schemeClr>
                          </a:solidFill>
                          <a:latin typeface="Roboto"/>
                        </a:rPr>
                        <a:t>Benefits</a:t>
                      </a:r>
                      <a:endParaRPr lang="en-US">
                        <a:solidFill>
                          <a:schemeClr val="bg1">
                            <a:lumMod val="85000"/>
                          </a:schemeClr>
                        </a:solidFill>
                      </a:endParaRPr>
                    </a:p>
                  </a:txBody>
                  <a:tcPr marL="91425" marR="91425" marT="91425" marB="91425">
                    <a:lnL w="19050" cap="flat" cmpd="sng">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solidFill>
                      <a:schemeClr val="tx1">
                        <a:lumMod val="75000"/>
                        <a:lumOff val="25000"/>
                      </a:schemeClr>
                    </a:solidFill>
                  </a:tcPr>
                </a:tc>
                <a:extLst>
                  <a:ext uri="{0D108BD9-81ED-4DB2-BD59-A6C34878D82A}">
                    <a16:rowId xmlns:a16="http://schemas.microsoft.com/office/drawing/2014/main" val="10000"/>
                  </a:ext>
                </a:extLst>
              </a:tr>
              <a:tr h="1130373">
                <a:tc>
                  <a:txBody>
                    <a:bodyPr/>
                    <a:lstStyle/>
                    <a:p>
                      <a:pPr marL="0" marR="0" lvl="0" indent="0">
                        <a:lnSpc>
                          <a:spcPct val="100000"/>
                        </a:lnSpc>
                        <a:spcBef>
                          <a:spcPts val="0"/>
                        </a:spcBef>
                        <a:spcAft>
                          <a:spcPts val="0"/>
                        </a:spcAft>
                        <a:buNone/>
                      </a:pPr>
                      <a:r>
                        <a:rPr lang="en-US" sz="900" b="0" i="0" u="none" strike="noStrike" cap="none" noProof="0" dirty="0">
                          <a:solidFill>
                            <a:srgbClr val="92D050"/>
                          </a:solidFill>
                          <a:latin typeface="Roboto"/>
                        </a:rPr>
                        <a:t>Interactive Games and Entertainment Association</a:t>
                      </a:r>
                      <a:endParaRPr lang="en-US" sz="900" b="0" i="0" u="none" strike="noStrike" cap="none" noProof="0" dirty="0">
                        <a:solidFill>
                          <a:srgbClr val="92D050"/>
                        </a:solidFill>
                        <a:latin typeface="Roboto"/>
                        <a:sym typeface="Roboto"/>
                      </a:endParaRPr>
                    </a:p>
                  </a:txBody>
                  <a:tcPr marL="91425" marR="91425" marT="91425" marB="91425">
                    <a:lnL w="19050" cap="flat" cmpd="sng">
                      <a:solidFill>
                        <a:srgbClr val="666666"/>
                      </a:solidFill>
                      <a:prstDash val="solid"/>
                      <a:round/>
                      <a:headEnd type="none" w="sm" len="sm"/>
                      <a:tailEnd type="none" w="sm" len="sm"/>
                    </a:lnL>
                    <a:lnR w="19050" cap="flat" cmpd="sng" algn="ctr">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solidFill>
                        <a:srgbClr val="666666"/>
                      </a:solidFill>
                      <a:prstDash val="solid"/>
                      <a:round/>
                      <a:headEnd type="none" w="sm" len="sm"/>
                      <a:tailEnd type="none" w="sm" len="sm"/>
                    </a:lnB>
                  </a:tcPr>
                </a:tc>
                <a:tc>
                  <a:txBody>
                    <a:bodyPr/>
                    <a:lstStyle/>
                    <a:p>
                      <a:pPr marL="171450" marR="0" lvl="0" indent="-171450" algn="l">
                        <a:lnSpc>
                          <a:spcPct val="100000"/>
                        </a:lnSpc>
                        <a:spcBef>
                          <a:spcPts val="0"/>
                        </a:spcBef>
                        <a:spcAft>
                          <a:spcPts val="0"/>
                        </a:spcAft>
                        <a:buFont typeface="Arial" panose="020B0604020202020204" pitchFamily="34" charset="0"/>
                        <a:buChar char="•"/>
                      </a:pPr>
                      <a:r>
                        <a:rPr lang="en-GB" sz="900" b="0" i="0" u="none" strike="noStrike" cap="none" noProof="0" dirty="0">
                          <a:solidFill>
                            <a:srgbClr val="92D050"/>
                          </a:solidFill>
                          <a:latin typeface="Roboto"/>
                        </a:rPr>
                        <a:t>A contract starter kit</a:t>
                      </a:r>
                    </a:p>
                    <a:p>
                      <a:pPr marL="171450" marR="0" lvl="0" indent="-171450" algn="l">
                        <a:lnSpc>
                          <a:spcPct val="100000"/>
                        </a:lnSpc>
                        <a:spcBef>
                          <a:spcPts val="0"/>
                        </a:spcBef>
                        <a:spcAft>
                          <a:spcPts val="0"/>
                        </a:spcAft>
                        <a:buFont typeface="Arial" panose="020B0604020202020204" pitchFamily="34" charset="0"/>
                        <a:buChar char="•"/>
                      </a:pPr>
                      <a:r>
                        <a:rPr lang="en-GB" sz="900" b="0" i="0" u="none" strike="noStrike" cap="none" noProof="0" dirty="0">
                          <a:solidFill>
                            <a:srgbClr val="92D050"/>
                          </a:solidFill>
                          <a:latin typeface="Roboto"/>
                        </a:rPr>
                        <a:t>Discounted GCAP tickets</a:t>
                      </a:r>
                    </a:p>
                    <a:p>
                      <a:pPr marL="171450" marR="0" lvl="0" indent="-171450" algn="l">
                        <a:lnSpc>
                          <a:spcPct val="100000"/>
                        </a:lnSpc>
                        <a:spcBef>
                          <a:spcPts val="0"/>
                        </a:spcBef>
                        <a:spcAft>
                          <a:spcPts val="0"/>
                        </a:spcAft>
                        <a:buFont typeface="Arial" panose="020B0604020202020204" pitchFamily="34" charset="0"/>
                        <a:buChar char="•"/>
                      </a:pPr>
                      <a:r>
                        <a:rPr lang="en-GB" sz="900" b="0" i="0" u="none" strike="noStrike" cap="none" noProof="0" dirty="0">
                          <a:solidFill>
                            <a:srgbClr val="92D050"/>
                          </a:solidFill>
                          <a:latin typeface="Roboto"/>
                        </a:rPr>
                        <a:t>Discounts for legal and accounting consultations with IGEA’s partners</a:t>
                      </a:r>
                    </a:p>
                    <a:p>
                      <a:pPr marL="171450" marR="0" lvl="0" indent="-171450" algn="l">
                        <a:lnSpc>
                          <a:spcPct val="100000"/>
                        </a:lnSpc>
                        <a:spcBef>
                          <a:spcPts val="0"/>
                        </a:spcBef>
                        <a:spcAft>
                          <a:spcPts val="0"/>
                        </a:spcAft>
                        <a:buFont typeface="Arial" panose="020B0604020202020204" pitchFamily="34" charset="0"/>
                        <a:buChar char="•"/>
                      </a:pPr>
                      <a:r>
                        <a:rPr lang="en-GB" sz="900" b="0" i="0" u="none" strike="noStrike" cap="none" noProof="0" dirty="0">
                          <a:solidFill>
                            <a:srgbClr val="92D050"/>
                          </a:solidFill>
                          <a:latin typeface="Roboto"/>
                        </a:rPr>
                        <a:t>Webinars &amp; workshops</a:t>
                      </a:r>
                    </a:p>
                    <a:p>
                      <a:pPr marL="171450" marR="0" lvl="0" indent="-171450" algn="l">
                        <a:lnSpc>
                          <a:spcPct val="100000"/>
                        </a:lnSpc>
                        <a:spcBef>
                          <a:spcPts val="0"/>
                        </a:spcBef>
                        <a:spcAft>
                          <a:spcPts val="0"/>
                        </a:spcAft>
                        <a:buFont typeface="Arial" panose="020B0604020202020204" pitchFamily="34" charset="0"/>
                        <a:buChar char="•"/>
                      </a:pPr>
                      <a:r>
                        <a:rPr lang="en-GB" sz="900" b="0" i="0" u="none" strike="noStrike" cap="none" noProof="0" dirty="0">
                          <a:solidFill>
                            <a:srgbClr val="92D050"/>
                          </a:solidFill>
                          <a:latin typeface="Roboto"/>
                        </a:rPr>
                        <a:t>Government collaborations on investment and overseas market entry</a:t>
                      </a:r>
                    </a:p>
                    <a:p>
                      <a:pPr marL="171450" marR="0" lvl="0" indent="-171450" algn="l">
                        <a:lnSpc>
                          <a:spcPct val="100000"/>
                        </a:lnSpc>
                        <a:spcBef>
                          <a:spcPts val="0"/>
                        </a:spcBef>
                        <a:spcAft>
                          <a:spcPts val="0"/>
                        </a:spcAft>
                        <a:buFont typeface="Arial" panose="020B0604020202020204" pitchFamily="34" charset="0"/>
                        <a:buChar char="•"/>
                      </a:pPr>
                      <a:r>
                        <a:rPr lang="en-GB" sz="900" b="0" i="0" u="none" strike="noStrike" cap="none" noProof="0" dirty="0">
                          <a:solidFill>
                            <a:srgbClr val="92D050"/>
                          </a:solidFill>
                          <a:latin typeface="Roboto"/>
                        </a:rPr>
                        <a:t>Access to shared working spaces</a:t>
                      </a:r>
                    </a:p>
                    <a:p>
                      <a:pPr marL="171450" marR="0" lvl="0" indent="-171450" algn="l">
                        <a:lnSpc>
                          <a:spcPct val="100000"/>
                        </a:lnSpc>
                        <a:spcBef>
                          <a:spcPts val="0"/>
                        </a:spcBef>
                        <a:spcAft>
                          <a:spcPts val="0"/>
                        </a:spcAft>
                        <a:buFont typeface="Arial" panose="020B0604020202020204" pitchFamily="34" charset="0"/>
                        <a:buChar char="•"/>
                      </a:pPr>
                      <a:r>
                        <a:rPr lang="en-GB" sz="900" b="0" i="0" u="none" strike="noStrike" cap="none" noProof="0" dirty="0">
                          <a:solidFill>
                            <a:srgbClr val="92D050"/>
                          </a:solidFill>
                          <a:latin typeface="Roboto"/>
                        </a:rPr>
                        <a:t>Participation in Industry working groups</a:t>
                      </a:r>
                      <a:endParaRPr lang="en-US" dirty="0"/>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1"/>
                  </a:ext>
                </a:extLst>
              </a:tr>
              <a:tr h="1226353">
                <a:tc>
                  <a:txBody>
                    <a:bodyPr/>
                    <a:lstStyle/>
                    <a:p>
                      <a:pPr marL="0" marR="0" lvl="0" indent="0">
                        <a:lnSpc>
                          <a:spcPct val="100000"/>
                        </a:lnSpc>
                        <a:spcBef>
                          <a:spcPts val="0"/>
                        </a:spcBef>
                        <a:spcAft>
                          <a:spcPts val="0"/>
                        </a:spcAft>
                        <a:buNone/>
                      </a:pPr>
                      <a:r>
                        <a:rPr lang="en-US" sz="900" b="0" i="0" u="none" strike="noStrike" cap="none" noProof="0" dirty="0">
                          <a:solidFill>
                            <a:srgbClr val="92D050"/>
                          </a:solidFill>
                          <a:latin typeface="Roboto"/>
                        </a:rPr>
                        <a:t>Games Plus</a:t>
                      </a: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tc>
                  <a:txBody>
                    <a:bodyPr/>
                    <a:lstStyle/>
                    <a:p>
                      <a:pPr marL="0" marR="0" lvl="0" indent="0" algn="l">
                        <a:lnSpc>
                          <a:spcPct val="100000"/>
                        </a:lnSpc>
                        <a:spcBef>
                          <a:spcPts val="0"/>
                        </a:spcBef>
                        <a:spcAft>
                          <a:spcPts val="0"/>
                        </a:spcAft>
                        <a:buNone/>
                      </a:pPr>
                      <a:r>
                        <a:rPr lang="en-GB" sz="900" b="0" i="0" u="none" strike="noStrike" cap="none" noProof="0" dirty="0">
                          <a:solidFill>
                            <a:srgbClr val="92D050"/>
                          </a:solidFill>
                          <a:latin typeface="Roboto"/>
                        </a:rPr>
                        <a:t>A Collaborative workspace for game developers, and a community where developers can collaborate and help each other, </a:t>
                      </a:r>
                    </a:p>
                    <a:p>
                      <a:pPr marL="0" marR="0" lvl="0" indent="0" algn="l">
                        <a:lnSpc>
                          <a:spcPct val="100000"/>
                        </a:lnSpc>
                        <a:spcBef>
                          <a:spcPts val="0"/>
                        </a:spcBef>
                        <a:spcAft>
                          <a:spcPts val="0"/>
                        </a:spcAft>
                        <a:buNone/>
                      </a:pPr>
                      <a:r>
                        <a:rPr lang="en-GB" sz="900" b="0" i="0" u="none" strike="noStrike" cap="none" noProof="0" dirty="0">
                          <a:solidFill>
                            <a:srgbClr val="92D050"/>
                          </a:solidFill>
                          <a:latin typeface="Roboto"/>
                        </a:rPr>
                        <a:t>Game Plus provides a hub for digital entrepreneurs to co-locate, share resources, knowledge and opportunities. It’s also a focal point for government and industry to access a range of specialist expertise in interactive entertainment, simulation and training.</a:t>
                      </a:r>
                    </a:p>
                    <a:p>
                      <a:pPr marL="0" marR="0" lvl="0" indent="0" algn="l">
                        <a:lnSpc>
                          <a:spcPct val="100000"/>
                        </a:lnSpc>
                        <a:spcBef>
                          <a:spcPts val="0"/>
                        </a:spcBef>
                        <a:spcAft>
                          <a:spcPts val="0"/>
                        </a:spcAft>
                        <a:buNone/>
                      </a:pPr>
                      <a:endParaRPr lang="en-GB" sz="900" b="0" i="0" u="none" strike="noStrike" cap="none" noProof="0" dirty="0">
                        <a:solidFill>
                          <a:srgbClr val="92D050"/>
                        </a:solidFill>
                        <a:latin typeface="Roboto"/>
                      </a:endParaRPr>
                    </a:p>
                  </a:txBody>
                  <a:tcPr marL="91425" marR="91425" marT="91425" marB="91425">
                    <a:lnL w="19050" cap="flat" cmpd="sng">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2" name="Google Shape;292;p44">
            <a:extLst>
              <a:ext uri="{FF2B5EF4-FFF2-40B4-BE49-F238E27FC236}">
                <a16:creationId xmlns:a16="http://schemas.microsoft.com/office/drawing/2014/main" id="{E42AFF97-C0C0-42F8-AD56-A272CCB51D1C}"/>
              </a:ext>
            </a:extLst>
          </p:cNvPr>
          <p:cNvSpPr txBox="1">
            <a:spLocks noGrp="1"/>
          </p:cNvSpPr>
          <p:nvPr>
            <p:ph type="body" idx="1"/>
          </p:nvPr>
        </p:nvSpPr>
        <p:spPr>
          <a:xfrm>
            <a:off x="383574" y="921328"/>
            <a:ext cx="8137563" cy="418022"/>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900">
                <a:solidFill>
                  <a:schemeClr val="bg1">
                    <a:lumMod val="75000"/>
                  </a:schemeClr>
                </a:solidFill>
                <a:latin typeface="Roboto"/>
                <a:ea typeface="Roboto"/>
              </a:rPr>
              <a:t>Research two industry bodies or associations and explain the how they can benefit your professional development. Focus on finding local groups that </a:t>
            </a:r>
            <a:r>
              <a:rPr lang="en-US" sz="900" dirty="0">
                <a:solidFill>
                  <a:schemeClr val="bg1">
                    <a:lumMod val="75000"/>
                  </a:schemeClr>
                </a:solidFill>
                <a:latin typeface="Roboto"/>
                <a:ea typeface="Roboto"/>
              </a:rPr>
              <a:t>you have easy access to.</a:t>
            </a:r>
            <a:endParaRPr lang="en-US" dirty="0">
              <a:solidFill>
                <a:schemeClr val="bg1">
                  <a:lumMod val="75000"/>
                </a:schemeClr>
              </a:solidFill>
            </a:endParaRPr>
          </a:p>
          <a:p>
            <a:pPr marL="0" indent="0">
              <a:spcBef>
                <a:spcPts val="0"/>
              </a:spcBef>
              <a:buNone/>
            </a:pPr>
            <a:endParaRPr lang="en-US" sz="900">
              <a:solidFill>
                <a:srgbClr val="B7B7B7"/>
              </a:solidFill>
              <a:latin typeface="Roboto"/>
              <a:ea typeface="Roboto"/>
              <a:cs typeface="Roboto"/>
            </a:endParaRPr>
          </a:p>
        </p:txBody>
      </p:sp>
      <p:sp>
        <p:nvSpPr>
          <p:cNvPr id="10" name="Google Shape;291;p44">
            <a:extLst>
              <a:ext uri="{FF2B5EF4-FFF2-40B4-BE49-F238E27FC236}">
                <a16:creationId xmlns:a16="http://schemas.microsoft.com/office/drawing/2014/main" id="{8F689EDA-7A31-435A-9B8B-3A646948E541}"/>
              </a:ext>
            </a:extLst>
          </p:cNvPr>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r>
              <a:rPr lang="en-AU">
                <a:latin typeface="Roboto"/>
                <a:ea typeface="Roboto"/>
                <a:cs typeface="Roboto"/>
                <a:sym typeface="Roboto"/>
              </a:rPr>
              <a:t>Industry Research | </a:t>
            </a:r>
            <a:r>
              <a:rPr lang="en-AU" sz="3000">
                <a:solidFill>
                  <a:srgbClr val="8CB3E3"/>
                </a:solidFill>
                <a:latin typeface="Roboto"/>
                <a:ea typeface="Roboto"/>
                <a:cs typeface="Roboto"/>
                <a:sym typeface="Roboto"/>
              </a:rPr>
              <a:t>Industry Bodies </a:t>
            </a:r>
            <a:endParaRPr/>
          </a:p>
        </p:txBody>
      </p:sp>
    </p:spTree>
    <p:extLst>
      <p:ext uri="{BB962C8B-B14F-4D97-AF65-F5344CB8AC3E}">
        <p14:creationId xmlns:p14="http://schemas.microsoft.com/office/powerpoint/2010/main" val="20781654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4"/>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B0F0"/>
              </a:buClr>
              <a:buSzPts val="1400"/>
              <a:buFont typeface="Calibri"/>
              <a:buNone/>
            </a:pPr>
            <a:r>
              <a:rPr lang="en-AU" sz="3600" b="0" i="0" u="none" strike="noStrike" cap="none">
                <a:solidFill>
                  <a:srgbClr val="00B0F0"/>
                </a:solidFill>
                <a:latin typeface="Roboto"/>
                <a:ea typeface="Roboto"/>
                <a:cs typeface="Roboto"/>
                <a:sym typeface="Roboto"/>
              </a:rPr>
              <a:t>Introduction</a:t>
            </a:r>
            <a:endParaRPr/>
          </a:p>
        </p:txBody>
      </p:sp>
      <p:sp>
        <p:nvSpPr>
          <p:cNvPr id="213" name="Google Shape;213;p34"/>
          <p:cNvSpPr txBox="1">
            <a:spLocks noGrp="1"/>
          </p:cNvSpPr>
          <p:nvPr>
            <p:ph type="body" idx="1"/>
          </p:nvPr>
        </p:nvSpPr>
        <p:spPr>
          <a:xfrm>
            <a:off x="323528" y="1063375"/>
            <a:ext cx="8064900" cy="376467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AU" sz="900" b="1" i="0" u="none" strike="noStrike" cap="none" dirty="0">
                <a:solidFill>
                  <a:srgbClr val="D9D9D9"/>
                </a:solidFill>
                <a:latin typeface="Roboto"/>
                <a:ea typeface="Roboto"/>
                <a:cs typeface="Roboto"/>
                <a:sym typeface="Roboto"/>
              </a:rPr>
              <a:t>Introduction:</a:t>
            </a:r>
            <a:endParaRPr sz="900" dirty="0">
              <a:latin typeface="Roboto"/>
              <a:ea typeface="Roboto"/>
              <a:cs typeface="Roboto"/>
              <a:sym typeface="Roboto"/>
            </a:endParaRPr>
          </a:p>
          <a:p>
            <a:pPr marL="0" indent="0">
              <a:spcBef>
                <a:spcPts val="0"/>
              </a:spcBef>
              <a:buNone/>
            </a:pPr>
            <a:r>
              <a:rPr lang="en-AU" sz="900" i="0" u="none" strike="noStrike" cap="none" dirty="0">
                <a:solidFill>
                  <a:srgbClr val="B7B7B7"/>
                </a:solidFill>
                <a:latin typeface="Roboto"/>
                <a:ea typeface="Roboto"/>
                <a:cs typeface="Roboto"/>
                <a:sym typeface="Roboto"/>
              </a:rPr>
              <a:t>This assessment will cover the process of</a:t>
            </a:r>
            <a:r>
              <a:rPr lang="en-AU" sz="900" dirty="0">
                <a:solidFill>
                  <a:srgbClr val="B7B7B7"/>
                </a:solidFill>
                <a:latin typeface="Roboto"/>
                <a:ea typeface="Roboto"/>
                <a:cs typeface="Roboto"/>
                <a:sym typeface="Roboto"/>
              </a:rPr>
              <a:t> </a:t>
            </a:r>
            <a:r>
              <a:rPr lang="en-US" sz="900">
                <a:solidFill>
                  <a:schemeClr val="bg1">
                    <a:lumMod val="75000"/>
                  </a:schemeClr>
                </a:solidFill>
                <a:latin typeface="Roboto"/>
                <a:ea typeface="Roboto"/>
                <a:cs typeface="Roboto"/>
                <a:sym typeface="Roboto"/>
              </a:rPr>
              <a:t>conducting research and developing an industry relevant professional development plan.</a:t>
            </a:r>
            <a:endParaRPr lang="en-US" sz="900">
              <a:solidFill>
                <a:schemeClr val="bg1">
                  <a:lumMod val="75000"/>
                </a:schemeClr>
              </a:solidFill>
              <a:latin typeface="Roboto"/>
              <a:ea typeface="Roboto"/>
              <a:sym typeface="Roboto"/>
            </a:endParaRPr>
          </a:p>
          <a:p>
            <a:pPr marL="0" indent="0">
              <a:spcBef>
                <a:spcPts val="0"/>
              </a:spcBef>
              <a:buNone/>
            </a:pPr>
            <a:endParaRPr lang="en-US" sz="900" dirty="0">
              <a:solidFill>
                <a:schemeClr val="bg1">
                  <a:lumMod val="75000"/>
                </a:schemeClr>
              </a:solidFill>
              <a:latin typeface="Roboto"/>
              <a:ea typeface="Roboto"/>
            </a:endParaRPr>
          </a:p>
          <a:p>
            <a:pPr marL="0" marR="0" lvl="0" indent="0" algn="l" rtl="0">
              <a:lnSpc>
                <a:spcPct val="100000"/>
              </a:lnSpc>
              <a:spcBef>
                <a:spcPts val="0"/>
              </a:spcBef>
              <a:spcAft>
                <a:spcPts val="0"/>
              </a:spcAft>
              <a:buClr>
                <a:srgbClr val="92D050"/>
              </a:buClr>
              <a:buSzPts val="2800"/>
              <a:buFont typeface="Arial"/>
              <a:buNone/>
            </a:pPr>
            <a:r>
              <a:rPr lang="en-US" sz="900" dirty="0">
                <a:solidFill>
                  <a:srgbClr val="B7B7B7"/>
                </a:solidFill>
                <a:latin typeface="Roboto"/>
                <a:ea typeface="Roboto"/>
                <a:cs typeface="Roboto"/>
                <a:sym typeface="Roboto"/>
              </a:rPr>
              <a:t>The provided brief is designed to collect all the evidence of competency required for this subject. Following an alternative brief and/or presenting additional evidence of competency needs to be negotiated with your trainer. Further information on the assessment process and requirements can be found in the unit’s subject and assessment guide.</a:t>
            </a:r>
            <a:endParaRPr lang="en-US" sz="900" dirty="0">
              <a:solidFill>
                <a:srgbClr val="B7B7B7"/>
              </a:solidFill>
              <a:latin typeface="Roboto"/>
              <a:ea typeface="Roboto"/>
              <a:cs typeface="Roboto"/>
            </a:endParaRPr>
          </a:p>
          <a:p>
            <a:pPr marL="0" marR="0" lvl="0" indent="0" algn="l" rtl="0">
              <a:lnSpc>
                <a:spcPct val="100000"/>
              </a:lnSpc>
              <a:spcBef>
                <a:spcPts val="0"/>
              </a:spcBef>
              <a:spcAft>
                <a:spcPts val="0"/>
              </a:spcAft>
              <a:buClr>
                <a:srgbClr val="92D050"/>
              </a:buClr>
              <a:buSzPts val="2800"/>
              <a:buFont typeface="Arial"/>
              <a:buNone/>
            </a:pPr>
            <a:endParaRPr sz="900">
              <a:solidFill>
                <a:srgbClr val="B7B7B7"/>
              </a:solidFill>
              <a:latin typeface="Roboto"/>
              <a:ea typeface="Roboto"/>
              <a:cs typeface="Roboto"/>
              <a:sym typeface="Roboto"/>
            </a:endParaRPr>
          </a:p>
          <a:p>
            <a:pPr marL="0" indent="0">
              <a:lnSpc>
                <a:spcPct val="115000"/>
              </a:lnSpc>
              <a:spcBef>
                <a:spcPts val="0"/>
              </a:spcBef>
              <a:buNone/>
            </a:pPr>
            <a:r>
              <a:rPr lang="en-AU" sz="900" b="1" dirty="0">
                <a:solidFill>
                  <a:srgbClr val="D9D9D9"/>
                </a:solidFill>
                <a:latin typeface="Roboto"/>
                <a:ea typeface="Roboto"/>
                <a:cs typeface="Roboto"/>
              </a:rPr>
              <a:t>The assessment will include:</a:t>
            </a:r>
            <a:endParaRPr lang="en-AU" sz="900" dirty="0">
              <a:solidFill>
                <a:srgbClr val="FFFFFF"/>
              </a:solidFill>
              <a:latin typeface="Roboto"/>
              <a:ea typeface="Roboto"/>
              <a:cs typeface="Roboto"/>
            </a:endParaRPr>
          </a:p>
          <a:p>
            <a:pPr marL="342900" indent="-228600">
              <a:lnSpc>
                <a:spcPct val="114999"/>
              </a:lnSpc>
              <a:spcBef>
                <a:spcPts val="0"/>
              </a:spcBef>
              <a:buClr>
                <a:srgbClr val="00B0F0"/>
              </a:buClr>
              <a:buSzPts val="900"/>
              <a:buFont typeface="Roboto"/>
              <a:buChar char="•"/>
            </a:pPr>
            <a:r>
              <a:rPr lang="en-AU" sz="900" dirty="0">
                <a:solidFill>
                  <a:schemeClr val="bg1">
                    <a:lumMod val="75000"/>
                  </a:schemeClr>
                </a:solidFill>
                <a:latin typeface="Roboto"/>
                <a:ea typeface="Roboto"/>
              </a:rPr>
              <a:t>A self-evaluation.</a:t>
            </a:r>
            <a:endParaRPr lang="en-AU" sz="900">
              <a:solidFill>
                <a:schemeClr val="bg1">
                  <a:lumMod val="75000"/>
                </a:schemeClr>
              </a:solidFill>
              <a:latin typeface="Roboto"/>
              <a:ea typeface="Roboto"/>
            </a:endParaRPr>
          </a:p>
          <a:p>
            <a:pPr marL="342900" indent="-228600">
              <a:lnSpc>
                <a:spcPct val="114999"/>
              </a:lnSpc>
              <a:spcBef>
                <a:spcPts val="0"/>
              </a:spcBef>
              <a:buClr>
                <a:srgbClr val="00B0F0"/>
              </a:buClr>
              <a:buSzPts val="900"/>
              <a:buFont typeface="Roboto"/>
              <a:buChar char="•"/>
            </a:pPr>
            <a:r>
              <a:rPr lang="en-AU" sz="900" dirty="0">
                <a:solidFill>
                  <a:schemeClr val="bg1">
                    <a:lumMod val="75000"/>
                  </a:schemeClr>
                </a:solidFill>
                <a:latin typeface="Roboto"/>
              </a:rPr>
              <a:t>Conducting research into</a:t>
            </a:r>
            <a:r>
              <a:rPr lang="en-AU" sz="900" dirty="0">
                <a:solidFill>
                  <a:schemeClr val="bg1">
                    <a:lumMod val="75000"/>
                  </a:schemeClr>
                </a:solidFill>
                <a:latin typeface="Roboto"/>
                <a:ea typeface="Roboto"/>
              </a:rPr>
              <a:t> studios and </a:t>
            </a:r>
            <a:r>
              <a:rPr lang="en-AU" sz="900">
                <a:solidFill>
                  <a:schemeClr val="bg1">
                    <a:lumMod val="75000"/>
                  </a:schemeClr>
                </a:solidFill>
                <a:latin typeface="Roboto"/>
                <a:ea typeface="Roboto"/>
              </a:rPr>
              <a:t>products.</a:t>
            </a:r>
          </a:p>
          <a:p>
            <a:pPr marL="342900" indent="-228600">
              <a:lnSpc>
                <a:spcPct val="114999"/>
              </a:lnSpc>
              <a:spcBef>
                <a:spcPts val="0"/>
              </a:spcBef>
              <a:buClr>
                <a:srgbClr val="00B0F0"/>
              </a:buClr>
              <a:buSzPts val="900"/>
              <a:buFont typeface="Roboto"/>
              <a:buChar char="•"/>
            </a:pPr>
            <a:r>
              <a:rPr lang="en-AU" sz="900" dirty="0">
                <a:solidFill>
                  <a:schemeClr val="bg1">
                    <a:lumMod val="75000"/>
                  </a:schemeClr>
                </a:solidFill>
                <a:latin typeface="Roboto"/>
                <a:ea typeface="Roboto"/>
              </a:rPr>
              <a:t>Research into key sources of industry relevant information.</a:t>
            </a:r>
            <a:endParaRPr lang="en-AU" sz="900">
              <a:solidFill>
                <a:schemeClr val="bg1">
                  <a:lumMod val="75000"/>
                </a:schemeClr>
              </a:solidFill>
              <a:latin typeface="Roboto"/>
              <a:ea typeface="Roboto"/>
            </a:endParaRPr>
          </a:p>
          <a:p>
            <a:pPr marL="342900" indent="-228600">
              <a:lnSpc>
                <a:spcPct val="114999"/>
              </a:lnSpc>
              <a:spcBef>
                <a:spcPts val="0"/>
              </a:spcBef>
              <a:buClr>
                <a:srgbClr val="00B0F0"/>
              </a:buClr>
              <a:buSzPts val="900"/>
              <a:buFont typeface="Roboto"/>
              <a:buChar char="•"/>
            </a:pPr>
            <a:r>
              <a:rPr lang="en-AU" sz="900" dirty="0">
                <a:solidFill>
                  <a:schemeClr val="bg1">
                    <a:lumMod val="75000"/>
                  </a:schemeClr>
                </a:solidFill>
                <a:latin typeface="Roboto"/>
                <a:ea typeface="Roboto"/>
              </a:rPr>
              <a:t>Analysing job listings and determining industry requirements.</a:t>
            </a:r>
            <a:endParaRPr lang="en-AU" sz="900">
              <a:solidFill>
                <a:schemeClr val="bg1">
                  <a:lumMod val="75000"/>
                </a:schemeClr>
              </a:solidFill>
              <a:latin typeface="Roboto"/>
              <a:ea typeface="Roboto"/>
            </a:endParaRPr>
          </a:p>
          <a:p>
            <a:pPr marL="342900" indent="-228600">
              <a:lnSpc>
                <a:spcPct val="114999"/>
              </a:lnSpc>
              <a:spcBef>
                <a:spcPts val="0"/>
              </a:spcBef>
              <a:buClr>
                <a:srgbClr val="00B0F0"/>
              </a:buClr>
              <a:buSzPts val="900"/>
              <a:buFont typeface="Roboto"/>
              <a:buChar char="•"/>
            </a:pPr>
            <a:r>
              <a:rPr lang="en-AU" sz="900" dirty="0">
                <a:solidFill>
                  <a:schemeClr val="bg1">
                    <a:lumMod val="75000"/>
                  </a:schemeClr>
                </a:solidFill>
                <a:latin typeface="Roboto"/>
                <a:ea typeface="Roboto"/>
              </a:rPr>
              <a:t>Creating a professional development plan.</a:t>
            </a:r>
            <a:endParaRPr lang="en-AU" sz="900">
              <a:solidFill>
                <a:schemeClr val="bg1">
                  <a:lumMod val="75000"/>
                </a:schemeClr>
              </a:solidFill>
              <a:latin typeface="Roboto"/>
              <a:ea typeface="Roboto"/>
            </a:endParaRPr>
          </a:p>
          <a:p>
            <a:pPr marL="342900" indent="-228600">
              <a:lnSpc>
                <a:spcPct val="114999"/>
              </a:lnSpc>
              <a:spcBef>
                <a:spcPts val="0"/>
              </a:spcBef>
              <a:buClr>
                <a:srgbClr val="00B0F0"/>
              </a:buClr>
              <a:buSzPts val="900"/>
              <a:buFont typeface="Roboto"/>
              <a:buChar char="•"/>
            </a:pPr>
            <a:r>
              <a:rPr lang="en-AU" sz="900" dirty="0">
                <a:solidFill>
                  <a:schemeClr val="bg1">
                    <a:lumMod val="75000"/>
                  </a:schemeClr>
                </a:solidFill>
                <a:latin typeface="Roboto"/>
                <a:ea typeface="Roboto"/>
              </a:rPr>
              <a:t>Seeking feedback and evaluating career plans. </a:t>
            </a:r>
          </a:p>
          <a:p>
            <a:pPr marL="114300" indent="0">
              <a:lnSpc>
                <a:spcPct val="114999"/>
              </a:lnSpc>
              <a:spcBef>
                <a:spcPts val="0"/>
              </a:spcBef>
              <a:buClr>
                <a:srgbClr val="00B0F0"/>
              </a:buClr>
              <a:buSzPts val="900"/>
              <a:buNone/>
            </a:pPr>
            <a:endParaRPr lang="en-AU" sz="900" dirty="0">
              <a:solidFill>
                <a:srgbClr val="FFFFFF"/>
              </a:solidFill>
              <a:ea typeface="Roboto"/>
            </a:endParaRPr>
          </a:p>
          <a:p>
            <a:pPr marL="0" lvl="0" indent="0" rtl="0">
              <a:lnSpc>
                <a:spcPct val="115000"/>
              </a:lnSpc>
              <a:spcBef>
                <a:spcPts val="0"/>
              </a:spcBef>
              <a:spcAft>
                <a:spcPts val="0"/>
              </a:spcAft>
              <a:buNone/>
            </a:pPr>
            <a:r>
              <a:rPr lang="en-AU" sz="900" b="1" i="0" u="none" strike="noStrike" cap="none" dirty="0">
                <a:solidFill>
                  <a:schemeClr val="lt2"/>
                </a:solidFill>
                <a:latin typeface="Roboto"/>
                <a:ea typeface="Roboto"/>
                <a:cs typeface="Roboto"/>
                <a:sym typeface="Roboto"/>
              </a:rPr>
              <a:t>The assessment instructions:</a:t>
            </a:r>
            <a:endParaRPr sz="900" b="1" i="0" u="none" strike="noStrike" cap="none" dirty="0">
              <a:solidFill>
                <a:schemeClr val="lt2"/>
              </a:solidFill>
              <a:latin typeface="Roboto"/>
              <a:ea typeface="Roboto"/>
              <a:cs typeface="Roboto"/>
              <a:sym typeface="Roboto"/>
            </a:endParaRPr>
          </a:p>
          <a:p>
            <a:pPr marL="342900" lvl="0" indent="-228600" rtl="0">
              <a:lnSpc>
                <a:spcPct val="115000"/>
              </a:lnSpc>
              <a:spcBef>
                <a:spcPts val="0"/>
              </a:spcBef>
              <a:spcAft>
                <a:spcPts val="0"/>
              </a:spcAft>
              <a:buClr>
                <a:srgbClr val="00B0F0"/>
              </a:buClr>
              <a:buSzPts val="900"/>
              <a:buFont typeface="Roboto"/>
              <a:buChar char="•"/>
            </a:pPr>
            <a:r>
              <a:rPr lang="en-AU" sz="900" i="0" u="none" strike="noStrike" cap="none" dirty="0">
                <a:solidFill>
                  <a:srgbClr val="B7B7B7"/>
                </a:solidFill>
                <a:latin typeface="Roboto"/>
                <a:ea typeface="Roboto"/>
                <a:cs typeface="Roboto"/>
                <a:sym typeface="Roboto"/>
              </a:rPr>
              <a:t>All sections marked in </a:t>
            </a:r>
            <a:r>
              <a:rPr lang="en-AU" sz="900" i="0" u="none" strike="noStrike" cap="none" dirty="0">
                <a:solidFill>
                  <a:srgbClr val="92D050"/>
                </a:solidFill>
                <a:latin typeface="Roboto"/>
                <a:ea typeface="Roboto"/>
                <a:cs typeface="Roboto"/>
                <a:sym typeface="Roboto"/>
              </a:rPr>
              <a:t>green</a:t>
            </a:r>
            <a:r>
              <a:rPr lang="en-AU" sz="900" i="0" u="none" strike="noStrike" cap="none" dirty="0">
                <a:solidFill>
                  <a:srgbClr val="B7B7B7"/>
                </a:solidFill>
                <a:latin typeface="Roboto"/>
                <a:ea typeface="Roboto"/>
                <a:cs typeface="Roboto"/>
                <a:sym typeface="Roboto"/>
              </a:rPr>
              <a:t> must be edited/filled out by each student. Be sure to replace “Student Name” on the first slide and include your name in the document filename.</a:t>
            </a:r>
          </a:p>
          <a:p>
            <a:pPr marL="342900" indent="-228600">
              <a:lnSpc>
                <a:spcPct val="114999"/>
              </a:lnSpc>
              <a:spcBef>
                <a:spcPts val="0"/>
              </a:spcBef>
              <a:buClr>
                <a:srgbClr val="00B0F0"/>
              </a:buClr>
              <a:buSzPts val="900"/>
              <a:buFont typeface="Roboto"/>
              <a:buChar char="•"/>
            </a:pPr>
            <a:r>
              <a:rPr lang="en-AU" sz="900">
                <a:solidFill>
                  <a:srgbClr val="B7B7B7"/>
                </a:solidFill>
                <a:latin typeface="Roboto"/>
                <a:ea typeface="Roboto"/>
              </a:rPr>
              <a:t>All research sources must be current and valid and must be recorded in the relevant section of the assessment workbook.</a:t>
            </a:r>
          </a:p>
          <a:p>
            <a:pPr marL="114300" indent="0">
              <a:lnSpc>
                <a:spcPct val="114999"/>
              </a:lnSpc>
              <a:spcBef>
                <a:spcPts val="0"/>
              </a:spcBef>
              <a:buClr>
                <a:srgbClr val="00B0F0"/>
              </a:buClr>
              <a:buSzPts val="900"/>
              <a:buNone/>
            </a:pPr>
            <a:br>
              <a:rPr lang="en-US" sz="900" dirty="0">
                <a:solidFill>
                  <a:schemeClr val="bg1">
                    <a:lumMod val="75000"/>
                  </a:schemeClr>
                </a:solidFill>
                <a:latin typeface="Roboto"/>
                <a:ea typeface="Roboto"/>
              </a:rPr>
            </a:br>
            <a:endParaRPr lang="en-AU" sz="900">
              <a:ea typeface="Roboto"/>
            </a:endParaRPr>
          </a:p>
        </p:txBody>
      </p:sp>
    </p:spTree>
    <p:extLst>
      <p:ext uri="{BB962C8B-B14F-4D97-AF65-F5344CB8AC3E}">
        <p14:creationId xmlns:p14="http://schemas.microsoft.com/office/powerpoint/2010/main" val="37075265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graphicFrame>
        <p:nvGraphicFramePr>
          <p:cNvPr id="3" name="Google Shape;252;p40">
            <a:extLst>
              <a:ext uri="{FF2B5EF4-FFF2-40B4-BE49-F238E27FC236}">
                <a16:creationId xmlns:a16="http://schemas.microsoft.com/office/drawing/2014/main" id="{CF5440C8-8581-4B01-B88A-6DBC2E77BAF6}"/>
              </a:ext>
            </a:extLst>
          </p:cNvPr>
          <p:cNvGraphicFramePr/>
          <p:nvPr>
            <p:extLst>
              <p:ext uri="{D42A27DB-BD31-4B8C-83A1-F6EECF244321}">
                <p14:modId xmlns:p14="http://schemas.microsoft.com/office/powerpoint/2010/main" val="4103017515"/>
              </p:ext>
            </p:extLst>
          </p:nvPr>
        </p:nvGraphicFramePr>
        <p:xfrm>
          <a:off x="505046" y="1927151"/>
          <a:ext cx="8172043" cy="1113039"/>
        </p:xfrm>
        <a:graphic>
          <a:graphicData uri="http://schemas.openxmlformats.org/drawingml/2006/table">
            <a:tbl>
              <a:tblPr>
                <a:noFill/>
                <a:tableStyleId>{2DE40A0A-F175-4DEE-BA99-264EB937CA04}</a:tableStyleId>
              </a:tblPr>
              <a:tblGrid>
                <a:gridCol w="2033476">
                  <a:extLst>
                    <a:ext uri="{9D8B030D-6E8A-4147-A177-3AD203B41FA5}">
                      <a16:colId xmlns:a16="http://schemas.microsoft.com/office/drawing/2014/main" val="20000"/>
                    </a:ext>
                  </a:extLst>
                </a:gridCol>
                <a:gridCol w="974871">
                  <a:extLst>
                    <a:ext uri="{9D8B030D-6E8A-4147-A177-3AD203B41FA5}">
                      <a16:colId xmlns:a16="http://schemas.microsoft.com/office/drawing/2014/main" val="985096933"/>
                    </a:ext>
                  </a:extLst>
                </a:gridCol>
                <a:gridCol w="1032817">
                  <a:extLst>
                    <a:ext uri="{9D8B030D-6E8A-4147-A177-3AD203B41FA5}">
                      <a16:colId xmlns:a16="http://schemas.microsoft.com/office/drawing/2014/main" val="3892650688"/>
                    </a:ext>
                  </a:extLst>
                </a:gridCol>
                <a:gridCol w="1034674">
                  <a:extLst>
                    <a:ext uri="{9D8B030D-6E8A-4147-A177-3AD203B41FA5}">
                      <a16:colId xmlns:a16="http://schemas.microsoft.com/office/drawing/2014/main" val="3232593606"/>
                    </a:ext>
                  </a:extLst>
                </a:gridCol>
                <a:gridCol w="1082525">
                  <a:extLst>
                    <a:ext uri="{9D8B030D-6E8A-4147-A177-3AD203B41FA5}">
                      <a16:colId xmlns:a16="http://schemas.microsoft.com/office/drawing/2014/main" val="3864558049"/>
                    </a:ext>
                  </a:extLst>
                </a:gridCol>
                <a:gridCol w="1057485">
                  <a:extLst>
                    <a:ext uri="{9D8B030D-6E8A-4147-A177-3AD203B41FA5}">
                      <a16:colId xmlns:a16="http://schemas.microsoft.com/office/drawing/2014/main" val="1496633503"/>
                    </a:ext>
                  </a:extLst>
                </a:gridCol>
                <a:gridCol w="956195">
                  <a:extLst>
                    <a:ext uri="{9D8B030D-6E8A-4147-A177-3AD203B41FA5}">
                      <a16:colId xmlns:a16="http://schemas.microsoft.com/office/drawing/2014/main" val="20002"/>
                    </a:ext>
                  </a:extLst>
                </a:gridCol>
              </a:tblGrid>
              <a:tr h="384856">
                <a:tc>
                  <a:txBody>
                    <a:bodyPr/>
                    <a:lstStyle/>
                    <a:p>
                      <a:pPr marL="0" marR="0" lvl="0" indent="0" algn="l" rtl="0">
                        <a:lnSpc>
                          <a:spcPct val="100000"/>
                        </a:lnSpc>
                        <a:spcBef>
                          <a:spcPts val="0"/>
                        </a:spcBef>
                        <a:spcAft>
                          <a:spcPts val="0"/>
                        </a:spcAft>
                        <a:buClr>
                          <a:srgbClr val="00B0F0"/>
                        </a:buClr>
                        <a:buSzPts val="1000"/>
                        <a:buFont typeface="Calibri"/>
                        <a:buNone/>
                      </a:pPr>
                      <a:r>
                        <a:rPr lang="en-AU" sz="1000" b="1" u="none" strike="noStrike" cap="none">
                          <a:solidFill>
                            <a:srgbClr val="D9D9D9"/>
                          </a:solidFill>
                          <a:latin typeface="Roboto"/>
                          <a:ea typeface="Roboto"/>
                        </a:rPr>
                        <a:t>Event name</a:t>
                      </a: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solidFill>
                      <a:schemeClr val="tx1">
                        <a:lumMod val="75000"/>
                        <a:lumOff val="25000"/>
                      </a:schemeClr>
                    </a:solidFill>
                  </a:tcPr>
                </a:tc>
                <a:tc>
                  <a:txBody>
                    <a:bodyPr/>
                    <a:lstStyle/>
                    <a:p>
                      <a:pPr marL="0" lvl="0" indent="0" algn="l">
                        <a:lnSpc>
                          <a:spcPct val="100000"/>
                        </a:lnSpc>
                        <a:spcBef>
                          <a:spcPts val="0"/>
                        </a:spcBef>
                        <a:spcAft>
                          <a:spcPts val="0"/>
                        </a:spcAft>
                        <a:buNone/>
                      </a:pPr>
                      <a:r>
                        <a:rPr lang="en-AU" sz="1000" b="1" u="none" strike="noStrike" cap="none">
                          <a:solidFill>
                            <a:srgbClr val="D9D9D9"/>
                          </a:solidFill>
                          <a:latin typeface="Roboto"/>
                          <a:ea typeface="Roboto"/>
                        </a:rPr>
                        <a:t>Date</a:t>
                      </a:r>
                      <a:endParaRPr lang="en-AU" sz="1000" b="1" u="none" strike="noStrike" cap="none" dirty="0">
                        <a:solidFill>
                          <a:srgbClr val="D9D9D9"/>
                        </a:solidFill>
                        <a:latin typeface="Roboto"/>
                        <a:ea typeface="Roboto"/>
                      </a:endParaRPr>
                    </a:p>
                  </a:txBody>
                  <a:tcPr marL="91425" marR="91425" marT="91425" marB="91425">
                    <a:lnL w="19050" cap="flat" cmpd="sng" algn="ctr">
                      <a:solidFill>
                        <a:srgbClr val="666666"/>
                      </a:solidFill>
                      <a:prstDash val="solid"/>
                      <a:round/>
                      <a:headEnd type="none" w="sm" len="sm"/>
                      <a:tailEnd type="none" w="sm" len="sm"/>
                    </a:lnL>
                    <a:lnR w="19050">
                      <a:solidFill>
                        <a:srgbClr val="666666"/>
                      </a:solidFill>
                    </a:lnR>
                    <a:lnT w="19050">
                      <a:solidFill>
                        <a:srgbClr val="666666"/>
                      </a:solidFill>
                    </a:lnT>
                    <a:lnB w="19050">
                      <a:solidFill>
                        <a:srgbClr val="666666"/>
                      </a:solidFill>
                    </a:lnB>
                    <a:solidFill>
                      <a:schemeClr val="tx1">
                        <a:lumMod val="75000"/>
                        <a:lumOff val="25000"/>
                      </a:schemeClr>
                    </a:solidFill>
                  </a:tcPr>
                </a:tc>
                <a:tc>
                  <a:txBody>
                    <a:bodyPr/>
                    <a:lstStyle/>
                    <a:p>
                      <a:pPr marL="0" lvl="0" indent="0" algn="l">
                        <a:lnSpc>
                          <a:spcPct val="100000"/>
                        </a:lnSpc>
                        <a:spcBef>
                          <a:spcPts val="0"/>
                        </a:spcBef>
                        <a:spcAft>
                          <a:spcPts val="0"/>
                        </a:spcAft>
                        <a:buNone/>
                      </a:pPr>
                      <a:r>
                        <a:rPr lang="en-AU" sz="1000" b="1" u="none" strike="noStrike" cap="none">
                          <a:solidFill>
                            <a:srgbClr val="D9D9D9"/>
                          </a:solidFill>
                          <a:latin typeface="Roboto"/>
                          <a:ea typeface="Roboto"/>
                        </a:rPr>
                        <a:t>Ticket</a:t>
                      </a:r>
                      <a:br>
                        <a:rPr lang="en-AU" sz="1000" b="1" u="none" strike="noStrike" cap="none" dirty="0">
                          <a:solidFill>
                            <a:srgbClr val="D9D9D9"/>
                          </a:solidFill>
                          <a:latin typeface="Roboto"/>
                          <a:ea typeface="Roboto"/>
                        </a:rPr>
                      </a:br>
                      <a:r>
                        <a:rPr lang="en-AU" sz="1000" b="1" u="none" strike="noStrike" cap="none">
                          <a:solidFill>
                            <a:srgbClr val="D9D9D9"/>
                          </a:solidFill>
                          <a:latin typeface="Roboto"/>
                          <a:ea typeface="Roboto"/>
                        </a:rPr>
                        <a:t>price</a:t>
                      </a:r>
                      <a:endParaRPr lang="en-AU" sz="1000" b="1" u="none" strike="noStrike" cap="none" dirty="0">
                        <a:solidFill>
                          <a:srgbClr val="D9D9D9"/>
                        </a:solidFill>
                        <a:latin typeface="Roboto"/>
                        <a:ea typeface="Roboto"/>
                      </a:endParaRPr>
                    </a:p>
                  </a:txBody>
                  <a:tcPr marL="91425" marR="91425" marT="91425" marB="91425">
                    <a:lnL w="19050">
                      <a:solidFill>
                        <a:srgbClr val="666666"/>
                      </a:solidFill>
                    </a:lnL>
                    <a:lnR w="19050">
                      <a:solidFill>
                        <a:srgbClr val="666666"/>
                      </a:solidFill>
                    </a:lnR>
                    <a:lnT w="19050">
                      <a:solidFill>
                        <a:srgbClr val="666666"/>
                      </a:solidFill>
                    </a:lnT>
                    <a:lnB w="19050">
                      <a:solidFill>
                        <a:srgbClr val="666666"/>
                      </a:solidFill>
                    </a:lnB>
                    <a:solidFill>
                      <a:schemeClr val="tx1">
                        <a:lumMod val="75000"/>
                        <a:lumOff val="25000"/>
                      </a:schemeClr>
                    </a:solidFill>
                  </a:tcPr>
                </a:tc>
                <a:tc>
                  <a:txBody>
                    <a:bodyPr/>
                    <a:lstStyle/>
                    <a:p>
                      <a:pPr marL="0" lvl="0" indent="0" algn="l">
                        <a:lnSpc>
                          <a:spcPct val="100000"/>
                        </a:lnSpc>
                        <a:spcBef>
                          <a:spcPts val="0"/>
                        </a:spcBef>
                        <a:spcAft>
                          <a:spcPts val="0"/>
                        </a:spcAft>
                        <a:buNone/>
                      </a:pPr>
                      <a:r>
                        <a:rPr lang="en-AU" sz="1000" b="1" u="none" strike="noStrike" cap="none">
                          <a:solidFill>
                            <a:srgbClr val="D9D9D9"/>
                          </a:solidFill>
                          <a:latin typeface="Roboto"/>
                          <a:ea typeface="Roboto"/>
                        </a:rPr>
                        <a:t>Travel</a:t>
                      </a:r>
                      <a:br>
                        <a:rPr lang="en-AU" sz="1000" b="1" u="none" strike="noStrike" cap="none" dirty="0">
                          <a:solidFill>
                            <a:srgbClr val="D9D9D9"/>
                          </a:solidFill>
                          <a:latin typeface="Roboto"/>
                          <a:ea typeface="Roboto"/>
                        </a:rPr>
                      </a:br>
                      <a:r>
                        <a:rPr lang="en-AU" sz="1000" b="1" u="none" strike="noStrike" cap="none">
                          <a:solidFill>
                            <a:srgbClr val="D9D9D9"/>
                          </a:solidFill>
                          <a:latin typeface="Roboto"/>
                          <a:ea typeface="Roboto"/>
                        </a:rPr>
                        <a:t>expenses</a:t>
                      </a:r>
                      <a:endParaRPr lang="en-AU" sz="1000" b="1" u="none" strike="noStrike" cap="none" dirty="0">
                        <a:solidFill>
                          <a:srgbClr val="D9D9D9"/>
                        </a:solidFill>
                        <a:latin typeface="Roboto"/>
                        <a:ea typeface="Roboto"/>
                      </a:endParaRPr>
                    </a:p>
                  </a:txBody>
                  <a:tcPr marL="91425" marR="91425" marT="91425" marB="91425">
                    <a:lnL w="19050">
                      <a:solidFill>
                        <a:srgbClr val="666666"/>
                      </a:solidFill>
                    </a:lnL>
                    <a:lnR w="19050">
                      <a:solidFill>
                        <a:srgbClr val="666666"/>
                      </a:solidFill>
                    </a:lnR>
                    <a:lnT w="19050">
                      <a:solidFill>
                        <a:srgbClr val="666666"/>
                      </a:solidFill>
                    </a:lnT>
                    <a:lnB w="19050">
                      <a:solidFill>
                        <a:srgbClr val="666666"/>
                      </a:solidFill>
                    </a:lnB>
                    <a:solidFill>
                      <a:schemeClr val="tx1">
                        <a:lumMod val="75000"/>
                        <a:lumOff val="25000"/>
                      </a:schemeClr>
                    </a:solidFill>
                  </a:tcPr>
                </a:tc>
                <a:tc>
                  <a:txBody>
                    <a:bodyPr/>
                    <a:lstStyle/>
                    <a:p>
                      <a:pPr marL="0" lvl="0" indent="0" algn="l">
                        <a:lnSpc>
                          <a:spcPct val="100000"/>
                        </a:lnSpc>
                        <a:spcBef>
                          <a:spcPts val="0"/>
                        </a:spcBef>
                        <a:spcAft>
                          <a:spcPts val="0"/>
                        </a:spcAft>
                        <a:buNone/>
                      </a:pPr>
                      <a:r>
                        <a:rPr lang="en-AU" sz="1000" b="1" u="none" strike="noStrike" cap="none">
                          <a:solidFill>
                            <a:srgbClr val="D9D9D9"/>
                          </a:solidFill>
                          <a:latin typeface="Roboto"/>
                          <a:ea typeface="Roboto"/>
                        </a:rPr>
                        <a:t>Accomedation</a:t>
                      </a:r>
                      <a:br>
                        <a:rPr lang="en-AU" sz="1000" b="1" u="none" strike="noStrike" cap="none" dirty="0">
                          <a:solidFill>
                            <a:srgbClr val="D9D9D9"/>
                          </a:solidFill>
                          <a:latin typeface="Roboto"/>
                          <a:ea typeface="Roboto"/>
                        </a:rPr>
                      </a:br>
                      <a:r>
                        <a:rPr lang="en-AU" sz="1000" b="1" u="none" strike="noStrike" cap="none">
                          <a:solidFill>
                            <a:srgbClr val="D9D9D9"/>
                          </a:solidFill>
                          <a:latin typeface="Roboto"/>
                          <a:ea typeface="Roboto"/>
                        </a:rPr>
                        <a:t>expenses</a:t>
                      </a:r>
                      <a:endParaRPr lang="en-AU" sz="1000" b="1" u="none" strike="noStrike" cap="none" dirty="0">
                        <a:solidFill>
                          <a:srgbClr val="D9D9D9"/>
                        </a:solidFill>
                        <a:latin typeface="Roboto"/>
                        <a:ea typeface="Roboto"/>
                      </a:endParaRPr>
                    </a:p>
                  </a:txBody>
                  <a:tcPr marL="91425" marR="91425" marT="91425" marB="91425">
                    <a:lnL w="19050">
                      <a:solidFill>
                        <a:srgbClr val="666666"/>
                      </a:solidFill>
                    </a:lnL>
                    <a:lnR w="19050">
                      <a:solidFill>
                        <a:srgbClr val="666666"/>
                      </a:solidFill>
                    </a:lnR>
                    <a:lnT w="19050">
                      <a:solidFill>
                        <a:srgbClr val="666666"/>
                      </a:solidFill>
                    </a:lnT>
                    <a:lnB w="19050">
                      <a:solidFill>
                        <a:srgbClr val="666666"/>
                      </a:solidFill>
                    </a:lnB>
                    <a:solidFill>
                      <a:schemeClr val="tx1">
                        <a:lumMod val="75000"/>
                        <a:lumOff val="25000"/>
                      </a:schemeClr>
                    </a:solidFill>
                  </a:tcPr>
                </a:tc>
                <a:tc>
                  <a:txBody>
                    <a:bodyPr/>
                    <a:lstStyle/>
                    <a:p>
                      <a:pPr marL="0" lvl="0" indent="0" algn="l">
                        <a:lnSpc>
                          <a:spcPct val="100000"/>
                        </a:lnSpc>
                        <a:spcBef>
                          <a:spcPts val="0"/>
                        </a:spcBef>
                        <a:spcAft>
                          <a:spcPts val="0"/>
                        </a:spcAft>
                        <a:buNone/>
                      </a:pPr>
                      <a:r>
                        <a:rPr lang="en-AU" sz="1000" b="1" u="none" strike="noStrike" cap="none">
                          <a:solidFill>
                            <a:srgbClr val="D9D9D9"/>
                          </a:solidFill>
                          <a:latin typeface="Roboto"/>
                          <a:ea typeface="Roboto"/>
                        </a:rPr>
                        <a:t>Other</a:t>
                      </a:r>
                      <a:br>
                        <a:rPr lang="en-AU" sz="1000" b="1" u="none" strike="noStrike" cap="none" dirty="0">
                          <a:solidFill>
                            <a:srgbClr val="D9D9D9"/>
                          </a:solidFill>
                          <a:latin typeface="Roboto"/>
                          <a:ea typeface="Roboto"/>
                        </a:rPr>
                      </a:br>
                      <a:r>
                        <a:rPr lang="en-AU" sz="1000" b="1" u="none" strike="noStrike" cap="none">
                          <a:solidFill>
                            <a:srgbClr val="D9D9D9"/>
                          </a:solidFill>
                          <a:latin typeface="Roboto"/>
                          <a:ea typeface="Roboto"/>
                        </a:rPr>
                        <a:t>expenses</a:t>
                      </a:r>
                      <a:endParaRPr lang="en-AU" sz="1000" b="1" u="none" strike="noStrike" cap="none" dirty="0">
                        <a:solidFill>
                          <a:srgbClr val="D9D9D9"/>
                        </a:solidFill>
                        <a:latin typeface="Roboto"/>
                        <a:ea typeface="Roboto"/>
                      </a:endParaRPr>
                    </a:p>
                  </a:txBody>
                  <a:tcPr marL="91425" marR="91425" marT="91425" marB="91425">
                    <a:lnL w="19050">
                      <a:solidFill>
                        <a:srgbClr val="666666"/>
                      </a:solidFill>
                    </a:lnL>
                    <a:lnR w="19050">
                      <a:solidFill>
                        <a:srgbClr val="666666"/>
                      </a:solidFill>
                    </a:lnR>
                    <a:lnT w="19050">
                      <a:solidFill>
                        <a:srgbClr val="666666"/>
                      </a:solidFill>
                    </a:lnT>
                    <a:lnB w="19050">
                      <a:solidFill>
                        <a:srgbClr val="666666"/>
                      </a:solidFill>
                    </a:lnB>
                    <a:solidFill>
                      <a:schemeClr val="tx1">
                        <a:lumMod val="75000"/>
                        <a:lumOff val="25000"/>
                      </a:schemeClr>
                    </a:solidFill>
                  </a:tcPr>
                </a:tc>
                <a:tc>
                  <a:txBody>
                    <a:bodyPr/>
                    <a:lstStyle/>
                    <a:p>
                      <a:pPr marL="0" marR="0" lvl="0" indent="0" algn="l">
                        <a:lnSpc>
                          <a:spcPct val="100000"/>
                        </a:lnSpc>
                        <a:spcBef>
                          <a:spcPts val="0"/>
                        </a:spcBef>
                        <a:spcAft>
                          <a:spcPts val="0"/>
                        </a:spcAft>
                        <a:buNone/>
                      </a:pPr>
                      <a:r>
                        <a:rPr lang="en-US" sz="1000" b="1" i="0" u="none" strike="noStrike" cap="none" noProof="0">
                          <a:solidFill>
                            <a:schemeClr val="bg1">
                              <a:lumMod val="85000"/>
                            </a:schemeClr>
                          </a:solidFill>
                          <a:latin typeface="Roboto"/>
                        </a:rPr>
                        <a:t>Total </a:t>
                      </a:r>
                      <a:br>
                        <a:rPr lang="en-US" sz="1000" b="1" i="0" u="none" strike="noStrike" cap="none" noProof="0" dirty="0">
                          <a:solidFill>
                            <a:schemeClr val="bg1">
                              <a:lumMod val="85000"/>
                            </a:schemeClr>
                          </a:solidFill>
                          <a:latin typeface="Roboto"/>
                        </a:rPr>
                      </a:br>
                      <a:r>
                        <a:rPr lang="en-US" sz="1000" b="1" i="0" u="none" strike="noStrike" cap="none" noProof="0">
                          <a:solidFill>
                            <a:schemeClr val="bg1">
                              <a:lumMod val="85000"/>
                            </a:schemeClr>
                          </a:solidFill>
                          <a:latin typeface="Roboto"/>
                        </a:rPr>
                        <a:t>cost</a:t>
                      </a:r>
                      <a:endParaRPr lang="en-US">
                        <a:solidFill>
                          <a:schemeClr val="bg1">
                            <a:lumMod val="85000"/>
                          </a:schemeClr>
                        </a:solidFill>
                      </a:endParaRPr>
                    </a:p>
                  </a:txBody>
                  <a:tcPr marL="91425" marR="91425" marT="91425" marB="91425">
                    <a:lnL w="19050" cap="flat" cmpd="sng" algn="ctr">
                      <a:solidFill>
                        <a:srgbClr val="666666"/>
                      </a:solidFill>
                      <a:prstDash val="solid"/>
                      <a:round/>
                      <a:headEnd type="none" w="med" len="med"/>
                      <a:tailEnd type="none" w="med" len="med"/>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solidFill>
                      <a:schemeClr val="tx1">
                        <a:lumMod val="75000"/>
                        <a:lumOff val="25000"/>
                      </a:schemeClr>
                    </a:solidFill>
                  </a:tcPr>
                </a:tc>
                <a:extLst>
                  <a:ext uri="{0D108BD9-81ED-4DB2-BD59-A6C34878D82A}">
                    <a16:rowId xmlns:a16="http://schemas.microsoft.com/office/drawing/2014/main" val="10000"/>
                  </a:ext>
                </a:extLst>
              </a:tr>
              <a:tr h="625389">
                <a:tc>
                  <a:txBody>
                    <a:bodyPr/>
                    <a:lstStyle/>
                    <a:p>
                      <a:pPr marL="0" marR="0" lvl="0" indent="0">
                        <a:lnSpc>
                          <a:spcPct val="100000"/>
                        </a:lnSpc>
                        <a:spcBef>
                          <a:spcPts val="0"/>
                        </a:spcBef>
                        <a:spcAft>
                          <a:spcPts val="0"/>
                        </a:spcAft>
                        <a:buNone/>
                      </a:pPr>
                      <a:r>
                        <a:rPr lang="en-US" sz="900" b="0" i="0" u="none" strike="noStrike" cap="none" noProof="0" dirty="0">
                          <a:solidFill>
                            <a:srgbClr val="92D050"/>
                          </a:solidFill>
                          <a:latin typeface="Roboto"/>
                        </a:rPr>
                        <a:t>PAX </a:t>
                      </a:r>
                      <a:r>
                        <a:rPr lang="en-US" sz="900" b="0" i="0" u="none" strike="noStrike" cap="none" noProof="0" dirty="0" err="1">
                          <a:solidFill>
                            <a:srgbClr val="92D050"/>
                          </a:solidFill>
                          <a:latin typeface="Roboto"/>
                        </a:rPr>
                        <a:t>Aus</a:t>
                      </a:r>
                      <a:endParaRPr lang="en-US" sz="900" b="0" i="0" u="none" strike="noStrike" cap="none" noProof="0" dirty="0">
                        <a:solidFill>
                          <a:srgbClr val="92D050"/>
                        </a:solidFill>
                        <a:latin typeface="Roboto"/>
                        <a:sym typeface="Roboto"/>
                      </a:endParaRPr>
                    </a:p>
                  </a:txBody>
                  <a:tcPr marL="91425" marR="91425" marT="91425" marB="91425">
                    <a:lnL w="19050" cap="flat" cmpd="sng">
                      <a:solidFill>
                        <a:srgbClr val="666666"/>
                      </a:solidFill>
                      <a:prstDash val="solid"/>
                      <a:round/>
                      <a:headEnd type="none" w="sm" len="sm"/>
                      <a:tailEnd type="none" w="sm" len="sm"/>
                    </a:lnL>
                    <a:lnR w="19050" cap="flat" cmpd="sng" algn="ctr">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solidFill>
                        <a:srgbClr val="666666"/>
                      </a:solidFill>
                      <a:prstDash val="solid"/>
                      <a:round/>
                      <a:headEnd type="none" w="sm" len="sm"/>
                      <a:tailEnd type="none" w="sm" len="sm"/>
                    </a:lnB>
                  </a:tcPr>
                </a:tc>
                <a:tc>
                  <a:txBody>
                    <a:bodyPr/>
                    <a:lstStyle/>
                    <a:p>
                      <a:pPr marL="0" lvl="0" indent="0">
                        <a:lnSpc>
                          <a:spcPct val="100000"/>
                        </a:lnSpc>
                        <a:spcBef>
                          <a:spcPts val="0"/>
                        </a:spcBef>
                        <a:spcAft>
                          <a:spcPts val="0"/>
                        </a:spcAft>
                        <a:buNone/>
                      </a:pPr>
                      <a:r>
                        <a:rPr lang="en-US" sz="900" b="0" i="0" u="none" strike="noStrike" cap="none" noProof="0" dirty="0">
                          <a:solidFill>
                            <a:srgbClr val="92D050"/>
                          </a:solidFill>
                          <a:latin typeface="Roboto"/>
                        </a:rPr>
                        <a:t>7-9 October 2022 </a:t>
                      </a:r>
                      <a:endParaRPr lang="en-US" sz="900" b="0" i="0" u="none" strike="noStrike" cap="none" noProof="0" dirty="0">
                        <a:solidFill>
                          <a:srgbClr val="92D050"/>
                        </a:solidFill>
                        <a:latin typeface="Roboto"/>
                        <a:sym typeface="Roboto"/>
                      </a:endParaRPr>
                    </a:p>
                  </a:txBody>
                  <a:tcPr marL="91425" marR="91425" marT="91425" marB="91425">
                    <a:lnL w="19050" cap="flat" cmpd="sng" algn="ctr">
                      <a:solidFill>
                        <a:srgbClr val="666666"/>
                      </a:solidFill>
                      <a:prstDash val="solid"/>
                      <a:round/>
                      <a:headEnd type="none" w="sm" len="sm"/>
                      <a:tailEnd type="none" w="sm" len="sm"/>
                    </a:lnL>
                    <a:lnR w="19050">
                      <a:solidFill>
                        <a:srgbClr val="666666"/>
                      </a:solidFill>
                    </a:lnR>
                    <a:lnT w="19050">
                      <a:solidFill>
                        <a:srgbClr val="666666"/>
                      </a:solidFill>
                    </a:lnT>
                    <a:lnB w="19050">
                      <a:solidFill>
                        <a:srgbClr val="666666"/>
                      </a:solidFill>
                    </a:lnB>
                  </a:tcPr>
                </a:tc>
                <a:tc>
                  <a:txBody>
                    <a:bodyPr/>
                    <a:lstStyle/>
                    <a:p>
                      <a:pPr marL="0" lvl="0" indent="0">
                        <a:lnSpc>
                          <a:spcPct val="100000"/>
                        </a:lnSpc>
                        <a:spcBef>
                          <a:spcPts val="0"/>
                        </a:spcBef>
                        <a:spcAft>
                          <a:spcPts val="0"/>
                        </a:spcAft>
                        <a:buNone/>
                      </a:pPr>
                      <a:r>
                        <a:rPr lang="en-US" sz="900" b="0" i="0" u="none" strike="noStrike" cap="none" noProof="0" dirty="0">
                          <a:solidFill>
                            <a:srgbClr val="92D050"/>
                          </a:solidFill>
                          <a:latin typeface="Roboto"/>
                        </a:rPr>
                        <a:t>$175 </a:t>
                      </a:r>
                      <a:endParaRPr lang="en-US" dirty="0">
                        <a:sym typeface="Roboto"/>
                      </a:endParaRPr>
                    </a:p>
                  </a:txBody>
                  <a:tcPr marL="91425" marR="91425" marT="91425" marB="91425">
                    <a:lnL w="19050">
                      <a:solidFill>
                        <a:srgbClr val="666666"/>
                      </a:solidFill>
                    </a:lnL>
                    <a:lnR w="19050">
                      <a:solidFill>
                        <a:srgbClr val="666666"/>
                      </a:solidFill>
                    </a:lnR>
                    <a:lnT w="19050">
                      <a:solidFill>
                        <a:srgbClr val="666666"/>
                      </a:solidFill>
                    </a:lnT>
                    <a:lnB w="19050">
                      <a:solidFill>
                        <a:srgbClr val="666666"/>
                      </a:solidFill>
                    </a:lnB>
                  </a:tcPr>
                </a:tc>
                <a:tc>
                  <a:txBody>
                    <a:bodyPr/>
                    <a:lstStyle/>
                    <a:p>
                      <a:pPr marL="0" lvl="0" indent="0">
                        <a:lnSpc>
                          <a:spcPct val="100000"/>
                        </a:lnSpc>
                        <a:spcBef>
                          <a:spcPts val="0"/>
                        </a:spcBef>
                        <a:spcAft>
                          <a:spcPts val="0"/>
                        </a:spcAft>
                        <a:buNone/>
                      </a:pPr>
                      <a:r>
                        <a:rPr lang="en-US" sz="900" b="0" i="0" u="none" strike="noStrike" cap="none" noProof="0" dirty="0">
                          <a:solidFill>
                            <a:srgbClr val="92D050"/>
                          </a:solidFill>
                          <a:latin typeface="Roboto"/>
                        </a:rPr>
                        <a:t>$ 100 – fuel</a:t>
                      </a:r>
                      <a:endParaRPr lang="en-US" dirty="0">
                        <a:sym typeface="Roboto"/>
                      </a:endParaRPr>
                    </a:p>
                  </a:txBody>
                  <a:tcPr marL="91425" marR="91425" marT="91425" marB="91425">
                    <a:lnL w="19050">
                      <a:solidFill>
                        <a:srgbClr val="666666"/>
                      </a:solidFill>
                    </a:lnL>
                    <a:lnR w="19050">
                      <a:solidFill>
                        <a:srgbClr val="666666"/>
                      </a:solidFill>
                    </a:lnR>
                    <a:lnT w="19050">
                      <a:solidFill>
                        <a:srgbClr val="666666"/>
                      </a:solidFill>
                    </a:lnT>
                    <a:lnB w="19050">
                      <a:solidFill>
                        <a:srgbClr val="666666"/>
                      </a:solidFill>
                    </a:lnB>
                  </a:tcPr>
                </a:tc>
                <a:tc>
                  <a:txBody>
                    <a:bodyPr/>
                    <a:lstStyle/>
                    <a:p>
                      <a:pPr marL="0" lvl="0" indent="0">
                        <a:lnSpc>
                          <a:spcPct val="100000"/>
                        </a:lnSpc>
                        <a:spcBef>
                          <a:spcPts val="0"/>
                        </a:spcBef>
                        <a:spcAft>
                          <a:spcPts val="0"/>
                        </a:spcAft>
                        <a:buNone/>
                      </a:pPr>
                      <a:r>
                        <a:rPr lang="en-US" sz="900" b="0" i="0" u="none" strike="noStrike" cap="none" noProof="0" dirty="0">
                          <a:solidFill>
                            <a:srgbClr val="92D050"/>
                          </a:solidFill>
                          <a:latin typeface="Roboto"/>
                        </a:rPr>
                        <a:t>$ 440</a:t>
                      </a:r>
                      <a:endParaRPr lang="en-US" dirty="0">
                        <a:sym typeface="Roboto"/>
                      </a:endParaRPr>
                    </a:p>
                  </a:txBody>
                  <a:tcPr marL="91425" marR="91425" marT="91425" marB="91425">
                    <a:lnL w="19050">
                      <a:solidFill>
                        <a:srgbClr val="666666"/>
                      </a:solidFill>
                    </a:lnL>
                    <a:lnR w="19050">
                      <a:solidFill>
                        <a:srgbClr val="666666"/>
                      </a:solidFill>
                    </a:lnR>
                    <a:lnT w="19050">
                      <a:solidFill>
                        <a:srgbClr val="666666"/>
                      </a:solidFill>
                    </a:lnT>
                    <a:lnB w="19050">
                      <a:solidFill>
                        <a:srgbClr val="666666"/>
                      </a:solidFill>
                    </a:lnB>
                  </a:tcPr>
                </a:tc>
                <a:tc>
                  <a:txBody>
                    <a:bodyPr/>
                    <a:lstStyle/>
                    <a:p>
                      <a:pPr marL="0" lvl="0" indent="0">
                        <a:lnSpc>
                          <a:spcPct val="100000"/>
                        </a:lnSpc>
                        <a:spcBef>
                          <a:spcPts val="0"/>
                        </a:spcBef>
                        <a:spcAft>
                          <a:spcPts val="0"/>
                        </a:spcAft>
                        <a:buNone/>
                      </a:pPr>
                      <a:r>
                        <a:rPr lang="en-US" sz="900" b="0" i="0" u="none" strike="noStrike" cap="none" noProof="0" dirty="0">
                          <a:solidFill>
                            <a:srgbClr val="92D050"/>
                          </a:solidFill>
                          <a:latin typeface="Roboto"/>
                        </a:rPr>
                        <a:t>$ 100 for food and other essentials stuff</a:t>
                      </a:r>
                      <a:endParaRPr lang="en-US" dirty="0">
                        <a:sym typeface="Roboto"/>
                      </a:endParaRPr>
                    </a:p>
                  </a:txBody>
                  <a:tcPr marL="91425" marR="91425" marT="91425" marB="91425">
                    <a:lnL w="19050">
                      <a:solidFill>
                        <a:srgbClr val="666666"/>
                      </a:solidFill>
                    </a:lnL>
                    <a:lnR w="19050">
                      <a:solidFill>
                        <a:srgbClr val="666666"/>
                      </a:solidFill>
                    </a:lnR>
                    <a:lnT w="19050">
                      <a:solidFill>
                        <a:srgbClr val="666666"/>
                      </a:solidFill>
                    </a:lnT>
                    <a:lnB w="19050">
                      <a:solidFill>
                        <a:srgbClr val="666666"/>
                      </a:solidFill>
                    </a:lnB>
                  </a:tcPr>
                </a:tc>
                <a:tc>
                  <a:txBody>
                    <a:bodyPr/>
                    <a:lstStyle/>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$ 815</a:t>
                      </a:r>
                      <a:endParaRPr lang="en-US" dirty="0"/>
                    </a:p>
                  </a:txBody>
                  <a:tcPr marL="91425" marR="91425" marT="91425" marB="91425">
                    <a:lnL w="19050" cap="flat" cmpd="sng" algn="ctr">
                      <a:solidFill>
                        <a:srgbClr val="666666"/>
                      </a:solidFill>
                      <a:prstDash val="solid"/>
                      <a:round/>
                      <a:headEnd type="none" w="med" len="med"/>
                      <a:tailEnd type="none" w="med" len="med"/>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2" name="Google Shape;292;p44">
            <a:extLst>
              <a:ext uri="{FF2B5EF4-FFF2-40B4-BE49-F238E27FC236}">
                <a16:creationId xmlns:a16="http://schemas.microsoft.com/office/drawing/2014/main" id="{E42AFF97-C0C0-42F8-AD56-A272CCB51D1C}"/>
              </a:ext>
            </a:extLst>
          </p:cNvPr>
          <p:cNvSpPr txBox="1">
            <a:spLocks noGrp="1"/>
          </p:cNvSpPr>
          <p:nvPr>
            <p:ph type="body" idx="1"/>
          </p:nvPr>
        </p:nvSpPr>
        <p:spPr>
          <a:xfrm>
            <a:off x="383574" y="921328"/>
            <a:ext cx="8137563" cy="418022"/>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900" dirty="0">
                <a:solidFill>
                  <a:schemeClr val="bg1">
                    <a:lumMod val="75000"/>
                  </a:schemeClr>
                </a:solidFill>
                <a:latin typeface="Roboto"/>
                <a:ea typeface="Roboto"/>
              </a:rPr>
              <a:t>Research industry events for professional development. Choose an event that aligns with your career goals and estimate a budget to attend the event. This could be a conference or expo that hosts industry developers, speakers and community.</a:t>
            </a:r>
            <a:endParaRPr lang="en-US" sz="900" dirty="0">
              <a:solidFill>
                <a:schemeClr val="bg1">
                  <a:lumMod val="75000"/>
                </a:schemeClr>
              </a:solidFill>
              <a:ea typeface="Roboto"/>
            </a:endParaRPr>
          </a:p>
          <a:p>
            <a:pPr marL="0" indent="0">
              <a:spcBef>
                <a:spcPts val="0"/>
              </a:spcBef>
              <a:buNone/>
            </a:pPr>
            <a:endParaRPr lang="en-US" sz="900" dirty="0">
              <a:ea typeface="Roboto"/>
            </a:endParaRPr>
          </a:p>
          <a:p>
            <a:pPr marL="0" indent="0">
              <a:spcBef>
                <a:spcPts val="0"/>
              </a:spcBef>
              <a:buNone/>
            </a:pPr>
            <a:r>
              <a:rPr lang="en-US" sz="900" dirty="0">
                <a:solidFill>
                  <a:schemeClr val="bg1">
                    <a:lumMod val="75000"/>
                  </a:schemeClr>
                </a:solidFill>
                <a:latin typeface="Roboto"/>
                <a:ea typeface="Roboto"/>
              </a:rPr>
              <a:t>Find out the basic details of the event.</a:t>
            </a:r>
            <a:endParaRPr lang="en-US" sz="900" dirty="0">
              <a:solidFill>
                <a:schemeClr val="bg1">
                  <a:lumMod val="75000"/>
                </a:schemeClr>
              </a:solidFill>
              <a:ea typeface="Roboto"/>
            </a:endParaRPr>
          </a:p>
          <a:p>
            <a:pPr marL="171450" indent="-171450">
              <a:spcBef>
                <a:spcPts val="0"/>
              </a:spcBef>
            </a:pPr>
            <a:r>
              <a:rPr lang="en-US" sz="900" dirty="0">
                <a:solidFill>
                  <a:schemeClr val="bg1">
                    <a:lumMod val="75000"/>
                  </a:schemeClr>
                </a:solidFill>
                <a:latin typeface="Roboto"/>
                <a:ea typeface="Roboto"/>
              </a:rPr>
              <a:t>When is the event?</a:t>
            </a:r>
            <a:endParaRPr lang="en-US" sz="900" dirty="0">
              <a:solidFill>
                <a:schemeClr val="bg1">
                  <a:lumMod val="75000"/>
                </a:schemeClr>
              </a:solidFill>
              <a:ea typeface="Roboto"/>
            </a:endParaRPr>
          </a:p>
          <a:p>
            <a:pPr marL="171450" indent="-171450">
              <a:spcBef>
                <a:spcPts val="0"/>
              </a:spcBef>
            </a:pPr>
            <a:r>
              <a:rPr lang="en-US" sz="900" dirty="0">
                <a:solidFill>
                  <a:schemeClr val="bg1">
                    <a:lumMod val="75000"/>
                  </a:schemeClr>
                </a:solidFill>
                <a:latin typeface="Roboto"/>
                <a:ea typeface="Roboto"/>
              </a:rPr>
              <a:t>How much would it approximately</a:t>
            </a:r>
            <a:r>
              <a:rPr lang="en-US" sz="900" dirty="0">
                <a:ea typeface="Roboto"/>
              </a:rPr>
              <a:t> </a:t>
            </a:r>
            <a:r>
              <a:rPr lang="en-US" sz="900" dirty="0">
                <a:solidFill>
                  <a:schemeClr val="bg1">
                    <a:lumMod val="75000"/>
                  </a:schemeClr>
                </a:solidFill>
                <a:latin typeface="Roboto"/>
                <a:ea typeface="Roboto"/>
              </a:rPr>
              <a:t>cost to attend. Include ticket price, travel, accommodation and anything else needed.</a:t>
            </a:r>
            <a:endParaRPr lang="en-US" dirty="0">
              <a:solidFill>
                <a:schemeClr val="bg1">
                  <a:lumMod val="75000"/>
                </a:schemeClr>
              </a:solidFill>
            </a:endParaRPr>
          </a:p>
          <a:p>
            <a:pPr marL="0" indent="0">
              <a:spcBef>
                <a:spcPts val="0"/>
              </a:spcBef>
              <a:buNone/>
            </a:pPr>
            <a:endParaRPr lang="en-US" sz="900" dirty="0">
              <a:solidFill>
                <a:srgbClr val="B7B7B7"/>
              </a:solidFill>
              <a:latin typeface="Roboto"/>
              <a:ea typeface="Roboto"/>
              <a:cs typeface="Roboto"/>
            </a:endParaRPr>
          </a:p>
        </p:txBody>
      </p:sp>
      <p:sp>
        <p:nvSpPr>
          <p:cNvPr id="10" name="Google Shape;291;p44">
            <a:extLst>
              <a:ext uri="{FF2B5EF4-FFF2-40B4-BE49-F238E27FC236}">
                <a16:creationId xmlns:a16="http://schemas.microsoft.com/office/drawing/2014/main" id="{8F689EDA-7A31-435A-9B8B-3A646948E541}"/>
              </a:ext>
            </a:extLst>
          </p:cNvPr>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r>
              <a:rPr lang="en-AU">
                <a:latin typeface="Roboto"/>
                <a:ea typeface="Roboto"/>
                <a:cs typeface="Roboto"/>
                <a:sym typeface="Roboto"/>
              </a:rPr>
              <a:t>Industry Research | </a:t>
            </a:r>
            <a:r>
              <a:rPr lang="en-AU" sz="3000">
                <a:solidFill>
                  <a:srgbClr val="8CB3E3"/>
                </a:solidFill>
                <a:latin typeface="Roboto"/>
                <a:ea typeface="Roboto"/>
                <a:cs typeface="Roboto"/>
                <a:sym typeface="Roboto"/>
              </a:rPr>
              <a:t>Industry Event </a:t>
            </a:r>
            <a:endParaRPr/>
          </a:p>
        </p:txBody>
      </p:sp>
      <p:sp>
        <p:nvSpPr>
          <p:cNvPr id="4" name="Google Shape;292;p44">
            <a:extLst>
              <a:ext uri="{FF2B5EF4-FFF2-40B4-BE49-F238E27FC236}">
                <a16:creationId xmlns:a16="http://schemas.microsoft.com/office/drawing/2014/main" id="{4A44E9B3-9189-4BC2-8498-34C921F6E619}"/>
              </a:ext>
            </a:extLst>
          </p:cNvPr>
          <p:cNvSpPr txBox="1">
            <a:spLocks/>
          </p:cNvSpPr>
          <p:nvPr/>
        </p:nvSpPr>
        <p:spPr>
          <a:xfrm>
            <a:off x="383574" y="3221387"/>
            <a:ext cx="7614553" cy="116552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spcBef>
                <a:spcPts val="0"/>
              </a:spcBef>
              <a:buNone/>
            </a:pPr>
            <a:r>
              <a:rPr lang="en-AU" sz="900" b="1" dirty="0">
                <a:solidFill>
                  <a:schemeClr val="bg1">
                    <a:lumMod val="85000"/>
                  </a:schemeClr>
                </a:solidFill>
                <a:latin typeface="Roboto"/>
                <a:ea typeface="Roboto"/>
              </a:rPr>
              <a:t>Write a short description of why it would be valuable to attend the event.</a:t>
            </a:r>
            <a:endParaRPr lang="en-US" sz="900" dirty="0">
              <a:solidFill>
                <a:srgbClr val="B7B7B7"/>
              </a:solidFill>
              <a:latin typeface="Roboto"/>
              <a:ea typeface="Roboto"/>
            </a:endParaRPr>
          </a:p>
          <a:p>
            <a:pPr marL="0" indent="0">
              <a:spcBef>
                <a:spcPts val="0"/>
              </a:spcBef>
              <a:buNone/>
            </a:pPr>
            <a:r>
              <a:rPr lang="en-AU" sz="900" dirty="0">
                <a:solidFill>
                  <a:srgbClr val="92D050"/>
                </a:solidFill>
                <a:latin typeface="Roboto"/>
                <a:ea typeface="Roboto"/>
              </a:rPr>
              <a:t>Answer</a:t>
            </a:r>
            <a:r>
              <a:rPr lang="en-AU" sz="900" dirty="0">
                <a:solidFill>
                  <a:srgbClr val="92D050"/>
                </a:solidFill>
                <a:latin typeface="Roboto"/>
                <a:ea typeface="Roboto"/>
                <a:cs typeface="Roboto"/>
                <a:sym typeface="Roboto"/>
              </a:rPr>
              <a:t> here</a:t>
            </a:r>
            <a:endParaRPr lang="en-US" sz="900" b="0" i="0" u="none" strike="noStrike" kern="0" cap="none" spc="0" normalizeH="0" baseline="0" noProof="0" dirty="0">
              <a:ln>
                <a:noFill/>
              </a:ln>
              <a:solidFill>
                <a:srgbClr val="B7B7B7"/>
              </a:solidFill>
              <a:effectLst/>
              <a:uLnTx/>
              <a:uFillTx/>
              <a:latin typeface="Roboto"/>
              <a:ea typeface="Roboto"/>
              <a:cs typeface="Roboto"/>
            </a:endParaRPr>
          </a:p>
        </p:txBody>
      </p:sp>
    </p:spTree>
    <p:extLst>
      <p:ext uri="{BB962C8B-B14F-4D97-AF65-F5344CB8AC3E}">
        <p14:creationId xmlns:p14="http://schemas.microsoft.com/office/powerpoint/2010/main" val="7359363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2" name="Google Shape;180;p25">
            <a:extLst>
              <a:ext uri="{FF2B5EF4-FFF2-40B4-BE49-F238E27FC236}">
                <a16:creationId xmlns:a16="http://schemas.microsoft.com/office/drawing/2014/main" id="{E5D41591-345D-4E98-960E-E3DD87F0A5AE}"/>
              </a:ext>
            </a:extLst>
          </p:cNvPr>
          <p:cNvSpPr txBox="1">
            <a:spLocks/>
          </p:cNvSpPr>
          <p:nvPr/>
        </p:nvSpPr>
        <p:spPr>
          <a:xfrm>
            <a:off x="323926" y="906095"/>
            <a:ext cx="8411890" cy="334085"/>
          </a:xfrm>
          <a:prstGeom prst="rect">
            <a:avLst/>
          </a:prstGeom>
          <a:noFill/>
          <a:ln w="19050" cap="flat" cmpd="sng">
            <a:noFill/>
            <a:prstDash val="solid"/>
            <a:round/>
            <a:headEnd type="none" w="sm" len="sm"/>
            <a:tailEnd type="none" w="sm" len="sm"/>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spcBef>
                <a:spcPts val="0"/>
              </a:spcBef>
              <a:buNone/>
            </a:pPr>
            <a:r>
              <a:rPr lang="en-US" sz="900">
                <a:solidFill>
                  <a:schemeClr val="bg1">
                    <a:lumMod val="75000"/>
                  </a:schemeClr>
                </a:solidFill>
                <a:latin typeface="Roboto"/>
                <a:ea typeface="Roboto"/>
              </a:rPr>
              <a:t>Collect all the links used to gather industry information during your research, ensuring that they are current and valid and list them below.</a:t>
            </a:r>
            <a:endParaRPr lang="en-AU" sz="900">
              <a:solidFill>
                <a:schemeClr val="bg1">
                  <a:lumMod val="75000"/>
                </a:schemeClr>
              </a:solidFill>
              <a:latin typeface="Roboto" panose="020B0604020202020204" charset="0"/>
              <a:ea typeface="Roboto" panose="020B0604020202020204" charset="0"/>
            </a:endParaRPr>
          </a:p>
        </p:txBody>
      </p:sp>
      <p:sp>
        <p:nvSpPr>
          <p:cNvPr id="5" name="Google Shape;291;p44">
            <a:extLst>
              <a:ext uri="{FF2B5EF4-FFF2-40B4-BE49-F238E27FC236}">
                <a16:creationId xmlns:a16="http://schemas.microsoft.com/office/drawing/2014/main" id="{EBB00DC3-2716-4E14-82C5-402730B1B04E}"/>
              </a:ext>
            </a:extLst>
          </p:cNvPr>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r>
              <a:rPr lang="en-AU">
                <a:latin typeface="Roboto"/>
                <a:ea typeface="Roboto"/>
                <a:cs typeface="Roboto"/>
                <a:sym typeface="Roboto"/>
              </a:rPr>
              <a:t>Industry Research | </a:t>
            </a:r>
            <a:r>
              <a:rPr lang="en-AU" sz="3000">
                <a:solidFill>
                  <a:srgbClr val="8CB3E3"/>
                </a:solidFill>
                <a:latin typeface="Roboto"/>
                <a:ea typeface="Roboto"/>
                <a:cs typeface="Roboto"/>
                <a:sym typeface="Roboto"/>
              </a:rPr>
              <a:t>Research links</a:t>
            </a:r>
            <a:endParaRPr lang="en-US"/>
          </a:p>
        </p:txBody>
      </p:sp>
      <p:graphicFrame>
        <p:nvGraphicFramePr>
          <p:cNvPr id="3" name="Google Shape;252;p40">
            <a:extLst>
              <a:ext uri="{FF2B5EF4-FFF2-40B4-BE49-F238E27FC236}">
                <a16:creationId xmlns:a16="http://schemas.microsoft.com/office/drawing/2014/main" id="{7EB1CB57-82BF-49D5-B13A-240D5089E073}"/>
              </a:ext>
            </a:extLst>
          </p:cNvPr>
          <p:cNvGraphicFramePr/>
          <p:nvPr>
            <p:extLst>
              <p:ext uri="{D42A27DB-BD31-4B8C-83A1-F6EECF244321}">
                <p14:modId xmlns:p14="http://schemas.microsoft.com/office/powerpoint/2010/main" val="1239360811"/>
              </p:ext>
            </p:extLst>
          </p:nvPr>
        </p:nvGraphicFramePr>
        <p:xfrm>
          <a:off x="445238" y="1209453"/>
          <a:ext cx="8264508" cy="3510958"/>
        </p:xfrm>
        <a:graphic>
          <a:graphicData uri="http://schemas.openxmlformats.org/drawingml/2006/table">
            <a:tbl>
              <a:tblPr>
                <a:noFill/>
                <a:tableStyleId>{2DE40A0A-F175-4DEE-BA99-264EB937CA04}</a:tableStyleId>
              </a:tblPr>
              <a:tblGrid>
                <a:gridCol w="8264508">
                  <a:extLst>
                    <a:ext uri="{9D8B030D-6E8A-4147-A177-3AD203B41FA5}">
                      <a16:colId xmlns:a16="http://schemas.microsoft.com/office/drawing/2014/main" val="20000"/>
                    </a:ext>
                  </a:extLst>
                </a:gridCol>
              </a:tblGrid>
              <a:tr h="3510958">
                <a:tc>
                  <a:txBody>
                    <a:bodyPr/>
                    <a:lstStyle/>
                    <a:p>
                      <a:pPr marL="0" marR="0" lvl="0" indent="0">
                        <a:lnSpc>
                          <a:spcPct val="100000"/>
                        </a:lnSpc>
                        <a:spcBef>
                          <a:spcPts val="0"/>
                        </a:spcBef>
                        <a:spcAft>
                          <a:spcPts val="0"/>
                        </a:spcAft>
                        <a:buNone/>
                      </a:pPr>
                      <a:r>
                        <a:rPr lang="en-AU" sz="900" dirty="0">
                          <a:hlinkClick r:id="rId3"/>
                        </a:rPr>
                        <a:t>Game Plus – AIE</a:t>
                      </a:r>
                      <a:endParaRPr lang="en-AU" sz="900" dirty="0"/>
                    </a:p>
                    <a:p>
                      <a:pPr marL="0" marR="0" lvl="0" indent="0">
                        <a:lnSpc>
                          <a:spcPct val="100000"/>
                        </a:lnSpc>
                        <a:spcBef>
                          <a:spcPts val="0"/>
                        </a:spcBef>
                        <a:spcAft>
                          <a:spcPts val="0"/>
                        </a:spcAft>
                        <a:buNone/>
                      </a:pPr>
                      <a:r>
                        <a:rPr lang="en-AU" sz="900" dirty="0">
                          <a:hlinkClick r:id="rId4"/>
                        </a:rPr>
                        <a:t>PAX </a:t>
                      </a:r>
                      <a:r>
                        <a:rPr lang="en-AU" sz="900" dirty="0" err="1">
                          <a:hlinkClick r:id="rId4"/>
                        </a:rPr>
                        <a:t>Aus</a:t>
                      </a:r>
                      <a:r>
                        <a:rPr lang="en-AU" sz="900" dirty="0">
                          <a:hlinkClick r:id="rId4"/>
                        </a:rPr>
                        <a:t> (paxsite.com)</a:t>
                      </a:r>
                      <a:endParaRPr lang="en-AU" sz="900" dirty="0"/>
                    </a:p>
                    <a:p>
                      <a:pPr marL="0" marR="0" lvl="0" indent="0">
                        <a:lnSpc>
                          <a:spcPct val="100000"/>
                        </a:lnSpc>
                        <a:spcBef>
                          <a:spcPts val="0"/>
                        </a:spcBef>
                        <a:spcAft>
                          <a:spcPts val="0"/>
                        </a:spcAft>
                        <a:buNone/>
                      </a:pPr>
                      <a:r>
                        <a:rPr lang="en-AU" sz="900" dirty="0">
                          <a:hlinkClick r:id="rId5"/>
                        </a:rPr>
                        <a:t>Join IGEA – IGEA</a:t>
                      </a:r>
                      <a:endParaRPr lang="en-AU" sz="900" dirty="0"/>
                    </a:p>
                    <a:p>
                      <a:pPr marL="0" marR="0" lvl="0" indent="0">
                        <a:lnSpc>
                          <a:spcPct val="100000"/>
                        </a:lnSpc>
                        <a:spcBef>
                          <a:spcPts val="0"/>
                        </a:spcBef>
                        <a:spcAft>
                          <a:spcPts val="0"/>
                        </a:spcAft>
                        <a:buNone/>
                      </a:pPr>
                      <a:r>
                        <a:rPr lang="en-AU" sz="900" dirty="0" err="1">
                          <a:hlinkClick r:id="rId6"/>
                        </a:rPr>
                        <a:t>Halfbrick</a:t>
                      </a:r>
                      <a:endParaRPr lang="en-AU" sz="900" dirty="0"/>
                    </a:p>
                    <a:p>
                      <a:pPr marL="0" marR="0" lvl="0" indent="0">
                        <a:lnSpc>
                          <a:spcPct val="100000"/>
                        </a:lnSpc>
                        <a:spcBef>
                          <a:spcPts val="0"/>
                        </a:spcBef>
                        <a:spcAft>
                          <a:spcPts val="0"/>
                        </a:spcAft>
                        <a:buNone/>
                      </a:pPr>
                      <a:r>
                        <a:rPr lang="en-AU" sz="900" dirty="0">
                          <a:hlinkClick r:id="rId7"/>
                        </a:rPr>
                        <a:t>Discover - Paradox Interactive</a:t>
                      </a:r>
                      <a:endParaRPr lang="en-AU" sz="900" dirty="0"/>
                    </a:p>
                    <a:p>
                      <a:pPr marL="0" marR="0" lvl="0" indent="0">
                        <a:lnSpc>
                          <a:spcPct val="100000"/>
                        </a:lnSpc>
                        <a:spcBef>
                          <a:spcPts val="0"/>
                        </a:spcBef>
                        <a:spcAft>
                          <a:spcPts val="0"/>
                        </a:spcAft>
                        <a:buNone/>
                      </a:pPr>
                      <a:r>
                        <a:rPr lang="en-AU" sz="900" dirty="0" err="1">
                          <a:hlinkClick r:id="rId8"/>
                        </a:rPr>
                        <a:t>ArtStation</a:t>
                      </a:r>
                      <a:r>
                        <a:rPr lang="en-AU" sz="900" dirty="0">
                          <a:hlinkClick r:id="rId8"/>
                        </a:rPr>
                        <a:t> - Brad </a:t>
                      </a:r>
                      <a:r>
                        <a:rPr lang="en-AU" sz="900" dirty="0" err="1">
                          <a:hlinkClick r:id="rId8"/>
                        </a:rPr>
                        <a:t>Boice</a:t>
                      </a:r>
                      <a:endParaRPr lang="en-AU" sz="900" dirty="0"/>
                    </a:p>
                    <a:p>
                      <a:pPr marL="0" marR="0" lvl="0" indent="0">
                        <a:lnSpc>
                          <a:spcPct val="100000"/>
                        </a:lnSpc>
                        <a:spcBef>
                          <a:spcPts val="0"/>
                        </a:spcBef>
                        <a:spcAft>
                          <a:spcPts val="0"/>
                        </a:spcAft>
                        <a:buNone/>
                      </a:pPr>
                      <a:r>
                        <a:rPr lang="en-AU" sz="900" dirty="0">
                          <a:hlinkClick r:id="rId9"/>
                        </a:rPr>
                        <a:t>Zachary </a:t>
                      </a:r>
                      <a:r>
                        <a:rPr lang="en-AU" sz="900" dirty="0" err="1">
                          <a:hlinkClick r:id="rId9"/>
                        </a:rPr>
                        <a:t>Preece</a:t>
                      </a:r>
                      <a:r>
                        <a:rPr lang="en-AU" sz="900" dirty="0">
                          <a:hlinkClick r:id="rId9"/>
                        </a:rPr>
                        <a:t> - Games Designer (zacpreece.com)</a:t>
                      </a:r>
                      <a:endParaRPr lang="en-AU" sz="900" dirty="0"/>
                    </a:p>
                    <a:p>
                      <a:pPr marL="0" marR="0" lvl="0" indent="0">
                        <a:lnSpc>
                          <a:spcPct val="100000"/>
                        </a:lnSpc>
                        <a:spcBef>
                          <a:spcPts val="0"/>
                        </a:spcBef>
                        <a:spcAft>
                          <a:spcPts val="0"/>
                        </a:spcAft>
                        <a:buNone/>
                      </a:pPr>
                      <a:r>
                        <a:rPr lang="en-AU" sz="900" dirty="0">
                          <a:hlinkClick r:id="rId10"/>
                        </a:rPr>
                        <a:t>Level Design Intern - Sledgehammer Games | Sledgehammer Games | LinkedIn</a:t>
                      </a:r>
                      <a:endParaRPr lang="en-AU" sz="900" dirty="0"/>
                    </a:p>
                    <a:p>
                      <a:pPr marL="0" marR="0" lvl="0" indent="0">
                        <a:lnSpc>
                          <a:spcPct val="100000"/>
                        </a:lnSpc>
                        <a:spcBef>
                          <a:spcPts val="0"/>
                        </a:spcBef>
                        <a:spcAft>
                          <a:spcPts val="0"/>
                        </a:spcAft>
                        <a:buNone/>
                      </a:pPr>
                      <a:endParaRPr lang="en-US" sz="900" b="0" i="0" u="none" strike="noStrike" cap="none" noProof="0" dirty="0">
                        <a:solidFill>
                          <a:srgbClr val="92D050"/>
                        </a:solidFill>
                        <a:latin typeface="Roboto"/>
                        <a:sym typeface="Roboto"/>
                      </a:endParaRPr>
                    </a:p>
                  </a:txBody>
                  <a:tcPr marL="91425" marR="91425" marT="91425" marB="91425">
                    <a:lnL w="19050" cap="flat" cmpd="sng">
                      <a:solidFill>
                        <a:srgbClr val="666666"/>
                      </a:solidFill>
                      <a:prstDash val="solid"/>
                      <a:round/>
                      <a:headEnd type="none" w="sm" len="sm"/>
                      <a:tailEnd type="none" w="sm" len="sm"/>
                    </a:lnL>
                    <a:lnR w="19050" cap="flat" cmpd="sng" algn="ctr">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solidFill>
                        <a:srgbClr val="666666"/>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3859783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9" name="Google Shape;409;p66"/>
          <p:cNvSpPr txBox="1"/>
          <p:nvPr/>
        </p:nvSpPr>
        <p:spPr>
          <a:xfrm>
            <a:off x="323528" y="1063375"/>
            <a:ext cx="8064900" cy="3394500"/>
          </a:xfrm>
          <a:prstGeom prst="rect">
            <a:avLst/>
          </a:prstGeom>
          <a:noFill/>
          <a:ln>
            <a:noFill/>
          </a:ln>
        </p:spPr>
        <p:txBody>
          <a:bodyPr spcFirstLastPara="1" wrap="square" lIns="91425" tIns="45700" rIns="91425" bIns="45700" anchor="t" anchorCtr="0">
            <a:noAutofit/>
          </a:bodyPr>
          <a:lstStyle/>
          <a:p>
            <a:pPr marL="0" lvl="0" indent="0" rtl="0">
              <a:lnSpc>
                <a:spcPct val="115000"/>
              </a:lnSpc>
              <a:spcBef>
                <a:spcPts val="0"/>
              </a:spcBef>
              <a:spcAft>
                <a:spcPts val="0"/>
              </a:spcAft>
              <a:buClr>
                <a:schemeClr val="dk1"/>
              </a:buClr>
              <a:buSzPts val="1100"/>
              <a:buFont typeface="Arial"/>
              <a:buNone/>
            </a:pPr>
            <a:endParaRPr lang="en-US" sz="900">
              <a:solidFill>
                <a:srgbClr val="B7B7B7"/>
              </a:solidFill>
              <a:latin typeface="Roboto"/>
              <a:ea typeface="Roboto"/>
              <a:cs typeface="Roboto"/>
              <a:sym typeface="Roboto"/>
            </a:endParaRPr>
          </a:p>
        </p:txBody>
      </p:sp>
      <p:sp>
        <p:nvSpPr>
          <p:cNvPr id="4" name="Google Shape;173;p27">
            <a:extLst>
              <a:ext uri="{FF2B5EF4-FFF2-40B4-BE49-F238E27FC236}">
                <a16:creationId xmlns:a16="http://schemas.microsoft.com/office/drawing/2014/main" id="{44FB46B9-0317-4CEF-861A-A36F8E349EA6}"/>
              </a:ext>
            </a:extLst>
          </p:cNvPr>
          <p:cNvSpPr/>
          <p:nvPr/>
        </p:nvSpPr>
        <p:spPr>
          <a:xfrm>
            <a:off x="0" y="1666864"/>
            <a:ext cx="9143999" cy="1415772"/>
          </a:xfrm>
          <a:prstGeom prst="roundRect">
            <a:avLst>
              <a:gd name="adj" fmla="val 3186"/>
            </a:avLst>
          </a:prstGeom>
          <a:gradFill>
            <a:gsLst>
              <a:gs pos="0">
                <a:srgbClr val="1F3D5F"/>
              </a:gs>
              <a:gs pos="60000">
                <a:srgbClr val="1F3D5F"/>
              </a:gs>
              <a:gs pos="100000">
                <a:srgbClr val="1F3D5F">
                  <a:alpha val="0"/>
                </a:srgbClr>
              </a:gs>
            </a:gsLst>
            <a:lin ang="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5" name="Google Shape;174;p27">
            <a:extLst>
              <a:ext uri="{FF2B5EF4-FFF2-40B4-BE49-F238E27FC236}">
                <a16:creationId xmlns:a16="http://schemas.microsoft.com/office/drawing/2014/main" id="{1C8796AF-8B06-4F1B-A618-25F3C7D00C9D}"/>
              </a:ext>
            </a:extLst>
          </p:cNvPr>
          <p:cNvSpPr/>
          <p:nvPr/>
        </p:nvSpPr>
        <p:spPr>
          <a:xfrm>
            <a:off x="755071" y="2051584"/>
            <a:ext cx="7633855" cy="646331"/>
          </a:xfrm>
          <a:prstGeom prst="rect">
            <a:avLst/>
          </a:prstGeom>
          <a:noFill/>
          <a:ln>
            <a:noFill/>
          </a:ln>
        </p:spPr>
        <p:txBody>
          <a:bodyPr spcFirstLastPara="1" wrap="square" lIns="91425" tIns="45700" rIns="91425" bIns="45700" anchor="t" anchorCtr="0">
            <a:noAutofit/>
          </a:bodyPr>
          <a:lstStyle/>
          <a:p>
            <a:pPr algn="ctr">
              <a:buClr>
                <a:srgbClr val="00B0F0"/>
              </a:buClr>
              <a:buSzPts val="3600"/>
            </a:pPr>
            <a:r>
              <a:rPr lang="en-AU" sz="3600" b="1">
                <a:solidFill>
                  <a:srgbClr val="00B0F0"/>
                </a:solidFill>
                <a:latin typeface="Roboto"/>
                <a:ea typeface="Roboto"/>
              </a:rPr>
              <a:t>Professional Development Plan</a:t>
            </a:r>
            <a:endParaRPr lang="en-AU" sz="3600" b="1" i="0" u="none" strike="noStrike" cap="none">
              <a:solidFill>
                <a:srgbClr val="00B0F0"/>
              </a:solidFill>
              <a:latin typeface="Roboto"/>
              <a:ea typeface="Roboto"/>
            </a:endParaRPr>
          </a:p>
        </p:txBody>
      </p:sp>
    </p:spTree>
    <p:extLst>
      <p:ext uri="{BB962C8B-B14F-4D97-AF65-F5344CB8AC3E}">
        <p14:creationId xmlns:p14="http://schemas.microsoft.com/office/powerpoint/2010/main" val="2687986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graphicFrame>
        <p:nvGraphicFramePr>
          <p:cNvPr id="3" name="Google Shape;252;p40">
            <a:extLst>
              <a:ext uri="{FF2B5EF4-FFF2-40B4-BE49-F238E27FC236}">
                <a16:creationId xmlns:a16="http://schemas.microsoft.com/office/drawing/2014/main" id="{CF5440C8-8581-4B01-B88A-6DBC2E77BAF6}"/>
              </a:ext>
            </a:extLst>
          </p:cNvPr>
          <p:cNvGraphicFramePr/>
          <p:nvPr>
            <p:extLst>
              <p:ext uri="{D42A27DB-BD31-4B8C-83A1-F6EECF244321}">
                <p14:modId xmlns:p14="http://schemas.microsoft.com/office/powerpoint/2010/main" val="1723770531"/>
              </p:ext>
            </p:extLst>
          </p:nvPr>
        </p:nvGraphicFramePr>
        <p:xfrm>
          <a:off x="445238" y="1342360"/>
          <a:ext cx="7538156" cy="3367920"/>
        </p:xfrm>
        <a:graphic>
          <a:graphicData uri="http://schemas.openxmlformats.org/drawingml/2006/table">
            <a:tbl>
              <a:tblPr>
                <a:noFill/>
                <a:tableStyleId>{2DE40A0A-F175-4DEE-BA99-264EB937CA04}</a:tableStyleId>
              </a:tblPr>
              <a:tblGrid>
                <a:gridCol w="1297300">
                  <a:extLst>
                    <a:ext uri="{9D8B030D-6E8A-4147-A177-3AD203B41FA5}">
                      <a16:colId xmlns:a16="http://schemas.microsoft.com/office/drawing/2014/main" val="20000"/>
                    </a:ext>
                  </a:extLst>
                </a:gridCol>
                <a:gridCol w="1297300">
                  <a:extLst>
                    <a:ext uri="{9D8B030D-6E8A-4147-A177-3AD203B41FA5}">
                      <a16:colId xmlns:a16="http://schemas.microsoft.com/office/drawing/2014/main" val="4180463044"/>
                    </a:ext>
                  </a:extLst>
                </a:gridCol>
                <a:gridCol w="4943556">
                  <a:extLst>
                    <a:ext uri="{9D8B030D-6E8A-4147-A177-3AD203B41FA5}">
                      <a16:colId xmlns:a16="http://schemas.microsoft.com/office/drawing/2014/main" val="20002"/>
                    </a:ext>
                  </a:extLst>
                </a:gridCol>
              </a:tblGrid>
              <a:tr h="344994">
                <a:tc>
                  <a:txBody>
                    <a:bodyPr/>
                    <a:lstStyle/>
                    <a:p>
                      <a:pPr marL="0" marR="0" lvl="0" indent="0" algn="l" rtl="0">
                        <a:lnSpc>
                          <a:spcPct val="100000"/>
                        </a:lnSpc>
                        <a:spcBef>
                          <a:spcPts val="0"/>
                        </a:spcBef>
                        <a:spcAft>
                          <a:spcPts val="0"/>
                        </a:spcAft>
                        <a:buClr>
                          <a:srgbClr val="00B0F0"/>
                        </a:buClr>
                        <a:buSzPts val="1000"/>
                        <a:buFont typeface="Calibri"/>
                        <a:buNone/>
                      </a:pPr>
                      <a:r>
                        <a:rPr lang="en-AU" sz="1000" b="1" u="none" strike="noStrike" cap="none">
                          <a:solidFill>
                            <a:srgbClr val="D9D9D9"/>
                          </a:solidFill>
                          <a:latin typeface="Roboto"/>
                          <a:ea typeface="Roboto"/>
                        </a:rPr>
                        <a:t>Contact name</a:t>
                      </a: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solidFill>
                      <a:schemeClr val="tx1">
                        <a:lumMod val="75000"/>
                        <a:lumOff val="25000"/>
                      </a:schemeClr>
                    </a:solidFill>
                  </a:tcPr>
                </a:tc>
                <a:tc>
                  <a:txBody>
                    <a:bodyPr/>
                    <a:lstStyle/>
                    <a:p>
                      <a:pPr marL="0" lvl="0" indent="0" algn="l">
                        <a:lnSpc>
                          <a:spcPct val="100000"/>
                        </a:lnSpc>
                        <a:spcBef>
                          <a:spcPts val="0"/>
                        </a:spcBef>
                        <a:spcAft>
                          <a:spcPts val="0"/>
                        </a:spcAft>
                        <a:buNone/>
                      </a:pPr>
                      <a:r>
                        <a:rPr lang="en-AU" sz="1000" b="1" u="none" strike="noStrike" cap="none" dirty="0">
                          <a:solidFill>
                            <a:srgbClr val="D9D9D9"/>
                          </a:solidFill>
                          <a:latin typeface="Roboto"/>
                          <a:ea typeface="Roboto"/>
                        </a:rPr>
                        <a:t>How </a:t>
                      </a:r>
                      <a:r>
                        <a:rPr lang="en-AU" sz="1000" b="1" u="none" strike="noStrike" cap="none">
                          <a:solidFill>
                            <a:srgbClr val="D9D9D9"/>
                          </a:solidFill>
                          <a:latin typeface="Roboto"/>
                          <a:ea typeface="Roboto"/>
                        </a:rPr>
                        <a:t>are you connected</a:t>
                      </a:r>
                      <a:endParaRPr lang="en-AU" sz="1000" b="1" u="none" strike="noStrike" cap="none" dirty="0">
                        <a:solidFill>
                          <a:srgbClr val="D9D9D9"/>
                        </a:solidFill>
                        <a:latin typeface="Roboto"/>
                        <a:ea typeface="Roboto"/>
                      </a:endParaRPr>
                    </a:p>
                  </a:txBody>
                  <a:tcPr marL="91425" marR="91425" marT="91425" marB="91425">
                    <a:lnL w="19050" cap="flat" cmpd="sng" algn="ctr">
                      <a:solidFill>
                        <a:srgbClr val="666666"/>
                      </a:solidFill>
                      <a:prstDash val="solid"/>
                      <a:round/>
                      <a:headEnd type="none" w="sm" len="sm"/>
                      <a:tailEnd type="none" w="sm" len="sm"/>
                    </a:lnL>
                    <a:lnR w="19050">
                      <a:solidFill>
                        <a:srgbClr val="666666"/>
                      </a:solidFill>
                    </a:lnR>
                    <a:lnT w="19050">
                      <a:solidFill>
                        <a:srgbClr val="666666"/>
                      </a:solidFill>
                    </a:lnT>
                    <a:lnB w="19050">
                      <a:solidFill>
                        <a:srgbClr val="666666"/>
                      </a:solidFill>
                    </a:lnB>
                    <a:solidFill>
                      <a:schemeClr val="tx1">
                        <a:lumMod val="75000"/>
                        <a:lumOff val="25000"/>
                      </a:schemeClr>
                    </a:solidFill>
                  </a:tcPr>
                </a:tc>
                <a:tc>
                  <a:txBody>
                    <a:bodyPr/>
                    <a:lstStyle/>
                    <a:p>
                      <a:pPr marL="0" marR="0" lvl="0" indent="0" algn="l" rtl="0">
                        <a:lnSpc>
                          <a:spcPct val="100000"/>
                        </a:lnSpc>
                        <a:spcBef>
                          <a:spcPts val="0"/>
                        </a:spcBef>
                        <a:spcAft>
                          <a:spcPts val="0"/>
                        </a:spcAft>
                        <a:buClr>
                          <a:srgbClr val="D9D9D9"/>
                        </a:buClr>
                        <a:buSzPts val="1000"/>
                        <a:buFont typeface="Roboto"/>
                        <a:buNone/>
                      </a:pPr>
                      <a:r>
                        <a:rPr lang="en-AU" sz="1000" b="1" i="0" u="none" strike="noStrike" cap="none" noProof="0">
                          <a:solidFill>
                            <a:schemeClr val="bg1">
                              <a:lumMod val="85000"/>
                            </a:schemeClr>
                          </a:solidFill>
                          <a:latin typeface="Roboto"/>
                        </a:rPr>
                        <a:t>How can they aid in your professional development</a:t>
                      </a:r>
                    </a:p>
                  </a:txBody>
                  <a:tcPr marL="91425" marR="91425" marT="91425" marB="91425">
                    <a:lnL w="19050" cap="flat" cmpd="sng" algn="ctr">
                      <a:solidFill>
                        <a:srgbClr val="666666"/>
                      </a:solidFill>
                      <a:prstDash val="solid"/>
                      <a:round/>
                      <a:headEnd type="none" w="med" len="med"/>
                      <a:tailEnd type="none" w="med" len="med"/>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solidFill>
                      <a:schemeClr val="tx1">
                        <a:lumMod val="75000"/>
                        <a:lumOff val="25000"/>
                      </a:schemeClr>
                    </a:solidFill>
                  </a:tcPr>
                </a:tc>
                <a:extLst>
                  <a:ext uri="{0D108BD9-81ED-4DB2-BD59-A6C34878D82A}">
                    <a16:rowId xmlns:a16="http://schemas.microsoft.com/office/drawing/2014/main" val="10000"/>
                  </a:ext>
                </a:extLst>
              </a:tr>
              <a:tr h="361500">
                <a:tc>
                  <a:txBody>
                    <a:bodyPr/>
                    <a:lstStyle/>
                    <a:p>
                      <a:pPr marL="0" marR="0" lvl="0" indent="0">
                        <a:lnSpc>
                          <a:spcPct val="100000"/>
                        </a:lnSpc>
                        <a:spcBef>
                          <a:spcPts val="0"/>
                        </a:spcBef>
                        <a:spcAft>
                          <a:spcPts val="0"/>
                        </a:spcAft>
                        <a:buNone/>
                      </a:pPr>
                      <a:r>
                        <a:rPr lang="en-GB" sz="900" b="0" i="0" u="none" strike="noStrike" cap="none" noProof="0" dirty="0">
                          <a:solidFill>
                            <a:srgbClr val="92D050"/>
                          </a:solidFill>
                          <a:latin typeface="Roboto"/>
                        </a:rPr>
                        <a:t>Dan Beaumont</a:t>
                      </a:r>
                      <a:endParaRPr lang="en-US" dirty="0">
                        <a:sym typeface="Roboto"/>
                      </a:endParaRPr>
                    </a:p>
                    <a:p>
                      <a:pPr marL="0" marR="0" lvl="0" indent="0" rtl="0">
                        <a:lnSpc>
                          <a:spcPct val="100000"/>
                        </a:lnSpc>
                        <a:spcBef>
                          <a:spcPts val="0"/>
                        </a:spcBef>
                        <a:spcAft>
                          <a:spcPts val="0"/>
                        </a:spcAft>
                        <a:buClr>
                          <a:schemeClr val="dk1"/>
                        </a:buClr>
                        <a:buSzPts val="900"/>
                        <a:buFont typeface="Arial"/>
                        <a:buNone/>
                      </a:pPr>
                      <a:endParaRPr sz="900" dirty="0">
                        <a:solidFill>
                          <a:srgbClr val="9E9E9E"/>
                        </a:solidFill>
                        <a:latin typeface="Roboto"/>
                        <a:ea typeface="Roboto"/>
                        <a:cs typeface="Roboto"/>
                        <a:sym typeface="Roboto"/>
                      </a:endParaRPr>
                    </a:p>
                    <a:p>
                      <a:pPr marL="0" marR="0" lvl="0" indent="0">
                        <a:lnSpc>
                          <a:spcPct val="100000"/>
                        </a:lnSpc>
                        <a:spcBef>
                          <a:spcPts val="0"/>
                        </a:spcBef>
                        <a:spcAft>
                          <a:spcPts val="0"/>
                        </a:spcAft>
                        <a:buSzPts val="900"/>
                        <a:buFont typeface="Arial"/>
                        <a:buNone/>
                      </a:pPr>
                      <a:endParaRPr lang="en-US" sz="900" dirty="0">
                        <a:solidFill>
                          <a:srgbClr val="9E9E9E"/>
                        </a:solidFill>
                        <a:latin typeface="Roboto"/>
                        <a:ea typeface="Roboto"/>
                        <a:cs typeface="Roboto"/>
                      </a:endParaRPr>
                    </a:p>
                    <a:p>
                      <a:pPr marL="0" marR="0" lvl="0" indent="0">
                        <a:lnSpc>
                          <a:spcPct val="100000"/>
                        </a:lnSpc>
                        <a:spcBef>
                          <a:spcPts val="0"/>
                        </a:spcBef>
                        <a:spcAft>
                          <a:spcPts val="0"/>
                        </a:spcAft>
                        <a:buSzPts val="900"/>
                        <a:buFont typeface="Arial"/>
                        <a:buNone/>
                      </a:pPr>
                      <a:endParaRPr lang="en-US" sz="900" dirty="0">
                        <a:solidFill>
                          <a:srgbClr val="9E9E9E"/>
                        </a:solidFill>
                        <a:latin typeface="Roboto"/>
                        <a:ea typeface="Roboto"/>
                        <a:cs typeface="Roboto"/>
                      </a:endParaRPr>
                    </a:p>
                    <a:p>
                      <a:pPr marL="0" marR="0" lvl="0" indent="0">
                        <a:lnSpc>
                          <a:spcPct val="100000"/>
                        </a:lnSpc>
                        <a:spcBef>
                          <a:spcPts val="0"/>
                        </a:spcBef>
                        <a:spcAft>
                          <a:spcPts val="0"/>
                        </a:spcAft>
                        <a:buSzPts val="900"/>
                        <a:buFont typeface="Arial"/>
                        <a:buNone/>
                      </a:pPr>
                      <a:endParaRPr lang="en-US" sz="900" dirty="0">
                        <a:solidFill>
                          <a:srgbClr val="9E9E9E"/>
                        </a:solidFill>
                        <a:latin typeface="Roboto"/>
                        <a:ea typeface="Roboto"/>
                        <a:cs typeface="Roboto"/>
                      </a:endParaRPr>
                    </a:p>
                    <a:p>
                      <a:pPr marL="0" marR="0" lvl="0" indent="0">
                        <a:lnSpc>
                          <a:spcPct val="100000"/>
                        </a:lnSpc>
                        <a:spcBef>
                          <a:spcPts val="0"/>
                        </a:spcBef>
                        <a:spcAft>
                          <a:spcPts val="0"/>
                        </a:spcAft>
                        <a:buSzPts val="900"/>
                        <a:buFont typeface="Arial"/>
                        <a:buNone/>
                      </a:pPr>
                      <a:endParaRPr lang="en-US" sz="900" dirty="0">
                        <a:solidFill>
                          <a:srgbClr val="9E9E9E"/>
                        </a:solidFill>
                        <a:latin typeface="Roboto"/>
                        <a:ea typeface="Roboto"/>
                        <a:cs typeface="Roboto"/>
                      </a:endParaRPr>
                    </a:p>
                  </a:txBody>
                  <a:tcPr marL="91425" marR="91425" marT="91425" marB="91425">
                    <a:lnL w="19050" cap="flat" cmpd="sng">
                      <a:solidFill>
                        <a:srgbClr val="666666"/>
                      </a:solidFill>
                      <a:prstDash val="solid"/>
                      <a:round/>
                      <a:headEnd type="none" w="sm" len="sm"/>
                      <a:tailEnd type="none" w="sm" len="sm"/>
                    </a:lnL>
                    <a:lnR w="19050" cap="flat" cmpd="sng" algn="ctr">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solidFill>
                        <a:srgbClr val="666666"/>
                      </a:solidFill>
                      <a:prstDash val="solid"/>
                      <a:round/>
                      <a:headEnd type="none" w="sm" len="sm"/>
                      <a:tailEnd type="none" w="sm" len="sm"/>
                    </a:lnB>
                  </a:tcPr>
                </a:tc>
                <a:tc>
                  <a:txBody>
                    <a:bodyPr/>
                    <a:lstStyle/>
                    <a:p>
                      <a:pPr marL="0" lvl="0" indent="0">
                        <a:lnSpc>
                          <a:spcPct val="100000"/>
                        </a:lnSpc>
                        <a:spcBef>
                          <a:spcPts val="0"/>
                        </a:spcBef>
                        <a:spcAft>
                          <a:spcPts val="0"/>
                        </a:spcAft>
                        <a:buNone/>
                      </a:pPr>
                      <a:r>
                        <a:rPr lang="en-AU" sz="900" b="0" i="0" u="none" strike="noStrike" noProof="0" dirty="0">
                          <a:solidFill>
                            <a:srgbClr val="92D050"/>
                          </a:solidFill>
                          <a:latin typeface="Roboto"/>
                        </a:rPr>
                        <a:t>Teacher</a:t>
                      </a:r>
                      <a:endParaRPr lang="en-US" dirty="0"/>
                    </a:p>
                  </a:txBody>
                  <a:tcPr marL="91425" marR="91425" marT="91425" marB="91425">
                    <a:lnL w="19050" cap="flat" cmpd="sng" algn="ctr">
                      <a:solidFill>
                        <a:srgbClr val="666666"/>
                      </a:solidFill>
                      <a:prstDash val="solid"/>
                      <a:round/>
                      <a:headEnd type="none" w="sm" len="sm"/>
                      <a:tailEnd type="none" w="sm" len="sm"/>
                    </a:lnL>
                    <a:lnR w="19050">
                      <a:solidFill>
                        <a:srgbClr val="666666"/>
                      </a:solidFill>
                    </a:lnR>
                    <a:lnT w="19050">
                      <a:solidFill>
                        <a:srgbClr val="666666"/>
                      </a:solidFill>
                    </a:lnT>
                    <a:lnB w="19050">
                      <a:solidFill>
                        <a:srgbClr val="666666"/>
                      </a:solidFill>
                    </a:lnB>
                  </a:tcPr>
                </a:tc>
                <a:tc>
                  <a:txBody>
                    <a:bodyPr/>
                    <a:lstStyle/>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Dan is teaching me Technical skills a designer needs in the industry as well as helping develop my soft skills required for the industry such as communication and acting on feedback</a:t>
                      </a:r>
                      <a:endParaRPr lang="en-US" dirty="0"/>
                    </a:p>
                  </a:txBody>
                  <a:tcPr marL="91425" marR="91425" marT="91425" marB="91425">
                    <a:lnL w="19050" cap="flat" cmpd="sng" algn="ctr">
                      <a:solidFill>
                        <a:srgbClr val="666666"/>
                      </a:solidFill>
                      <a:prstDash val="solid"/>
                      <a:round/>
                      <a:headEnd type="none" w="med" len="med"/>
                      <a:tailEnd type="none" w="med" len="med"/>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1"/>
                  </a:ext>
                </a:extLst>
              </a:tr>
              <a:tr h="347850">
                <a:tc>
                  <a:txBody>
                    <a:bodyPr/>
                    <a:lstStyle/>
                    <a:p>
                      <a:pPr marL="0" marR="0" lvl="0" indent="0">
                        <a:lnSpc>
                          <a:spcPct val="100000"/>
                        </a:lnSpc>
                        <a:spcBef>
                          <a:spcPts val="0"/>
                        </a:spcBef>
                        <a:spcAft>
                          <a:spcPts val="0"/>
                        </a:spcAft>
                        <a:buNone/>
                      </a:pPr>
                      <a:r>
                        <a:rPr lang="en-AU" sz="900" b="0" i="0" u="none" strike="noStrike" cap="none" noProof="0" dirty="0">
                          <a:solidFill>
                            <a:srgbClr val="92D050"/>
                          </a:solidFill>
                          <a:latin typeface="Roboto"/>
                        </a:rPr>
                        <a:t>Jarrod Farquhar-Nicol</a:t>
                      </a:r>
                      <a:endParaRPr lang="en-US" sz="900" b="0" i="0" u="none" strike="noStrike" cap="none" noProof="0" dirty="0">
                        <a:solidFill>
                          <a:schemeClr val="bg1">
                            <a:lumMod val="85000"/>
                          </a:schemeClr>
                        </a:solidFill>
                        <a:latin typeface="Roboto"/>
                      </a:endParaRPr>
                    </a:p>
                    <a:p>
                      <a:pPr marL="0" marR="0" lvl="0" indent="0">
                        <a:lnSpc>
                          <a:spcPct val="100000"/>
                        </a:lnSpc>
                        <a:spcBef>
                          <a:spcPts val="0"/>
                        </a:spcBef>
                        <a:spcAft>
                          <a:spcPts val="0"/>
                        </a:spcAft>
                        <a:buNone/>
                      </a:pPr>
                      <a:endParaRPr lang="en-US" sz="900" b="0" i="0" u="none" strike="noStrike" cap="none" noProof="0" dirty="0">
                        <a:solidFill>
                          <a:schemeClr val="bg1">
                            <a:lumMod val="85000"/>
                          </a:schemeClr>
                        </a:solidFill>
                        <a:latin typeface="Roboto"/>
                      </a:endParaRPr>
                    </a:p>
                    <a:p>
                      <a:pPr marL="0" marR="0" lvl="0" indent="0">
                        <a:lnSpc>
                          <a:spcPct val="100000"/>
                        </a:lnSpc>
                        <a:spcBef>
                          <a:spcPts val="0"/>
                        </a:spcBef>
                        <a:spcAft>
                          <a:spcPts val="0"/>
                        </a:spcAft>
                        <a:buNone/>
                      </a:pPr>
                      <a:endParaRPr lang="en-US" sz="900" b="0" i="0" u="none" strike="noStrike" cap="none" noProof="0" dirty="0">
                        <a:solidFill>
                          <a:schemeClr val="bg1">
                            <a:lumMod val="85000"/>
                          </a:schemeClr>
                        </a:solidFill>
                        <a:latin typeface="Roboto"/>
                      </a:endParaRPr>
                    </a:p>
                    <a:p>
                      <a:pPr marL="0" marR="0" lvl="0" indent="0">
                        <a:lnSpc>
                          <a:spcPct val="100000"/>
                        </a:lnSpc>
                        <a:spcBef>
                          <a:spcPts val="0"/>
                        </a:spcBef>
                        <a:spcAft>
                          <a:spcPts val="0"/>
                        </a:spcAft>
                        <a:buNone/>
                      </a:pPr>
                      <a:endParaRPr lang="en-US" sz="900" b="0" i="0" u="none" strike="noStrike" cap="none" noProof="0" dirty="0">
                        <a:solidFill>
                          <a:schemeClr val="bg1">
                            <a:lumMod val="85000"/>
                          </a:schemeClr>
                        </a:solidFill>
                        <a:latin typeface="Roboto"/>
                      </a:endParaRPr>
                    </a:p>
                    <a:p>
                      <a:pPr marL="0" marR="0" lvl="0" indent="0">
                        <a:lnSpc>
                          <a:spcPct val="100000"/>
                        </a:lnSpc>
                        <a:spcBef>
                          <a:spcPts val="0"/>
                        </a:spcBef>
                        <a:spcAft>
                          <a:spcPts val="0"/>
                        </a:spcAft>
                        <a:buNone/>
                      </a:pPr>
                      <a:endParaRPr lang="en-US" sz="900" b="0" i="0" u="none" strike="noStrike" cap="none" noProof="0" dirty="0">
                        <a:solidFill>
                          <a:schemeClr val="bg1">
                            <a:lumMod val="85000"/>
                          </a:schemeClr>
                        </a:solidFill>
                        <a:latin typeface="Roboto"/>
                      </a:endParaRP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tc>
                  <a:txBody>
                    <a:bodyPr/>
                    <a:lstStyle/>
                    <a:p>
                      <a:pPr marL="0" lvl="0" indent="0">
                        <a:lnSpc>
                          <a:spcPct val="100000"/>
                        </a:lnSpc>
                        <a:spcBef>
                          <a:spcPts val="0"/>
                        </a:spcBef>
                        <a:spcAft>
                          <a:spcPts val="0"/>
                        </a:spcAft>
                        <a:buNone/>
                      </a:pPr>
                      <a:r>
                        <a:rPr lang="en-AU" sz="900" b="0" i="0" u="none" strike="noStrike" cap="none" noProof="0" dirty="0">
                          <a:solidFill>
                            <a:srgbClr val="92D050"/>
                          </a:solidFill>
                          <a:latin typeface="Roboto"/>
                        </a:rPr>
                        <a:t>Community Manager of Games Plus</a:t>
                      </a:r>
                      <a:endParaRPr lang="en-US" dirty="0"/>
                    </a:p>
                  </a:txBody>
                  <a:tcPr marL="91425" marR="91425" marT="91425" marB="91425">
                    <a:lnL w="19050" cap="flat" cmpd="sng" algn="ctr">
                      <a:solidFill>
                        <a:srgbClr val="666666"/>
                      </a:solidFill>
                      <a:prstDash val="solid"/>
                      <a:round/>
                      <a:headEnd type="none" w="sm" len="sm"/>
                      <a:tailEnd type="none" w="sm" len="sm"/>
                    </a:lnL>
                    <a:lnR w="19050">
                      <a:solidFill>
                        <a:srgbClr val="666666"/>
                      </a:solidFill>
                    </a:lnR>
                    <a:lnT w="19050">
                      <a:solidFill>
                        <a:srgbClr val="666666"/>
                      </a:solidFill>
                    </a:lnT>
                    <a:lnB w="19050">
                      <a:solidFill>
                        <a:srgbClr val="666666"/>
                      </a:solidFill>
                    </a:lnB>
                  </a:tcPr>
                </a:tc>
                <a:tc>
                  <a:txBody>
                    <a:bodyPr/>
                    <a:lstStyle/>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Jarrod is the community manager of Games plus with lots of industry connections, Jarrod can help me get connected with other game studios within Games plus area</a:t>
                      </a:r>
                      <a:endParaRPr lang="en-US" dirty="0">
                        <a:sym typeface="Roboto"/>
                      </a:endParaRPr>
                    </a:p>
                  </a:txBody>
                  <a:tcPr marL="91425" marR="91425" marT="91425" marB="91425">
                    <a:lnL w="19050" cap="flat" cmpd="sng" algn="ctr">
                      <a:solidFill>
                        <a:srgbClr val="666666"/>
                      </a:solidFill>
                      <a:prstDash val="solid"/>
                      <a:round/>
                      <a:headEnd type="none" w="med" len="med"/>
                      <a:tailEnd type="none" w="med" len="med"/>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2"/>
                  </a:ext>
                </a:extLst>
              </a:tr>
              <a:tr h="347849">
                <a:tc>
                  <a:txBody>
                    <a:bodyPr/>
                    <a:lstStyle/>
                    <a:p>
                      <a:pPr marL="0" marR="0" lvl="0" indent="0">
                        <a:lnSpc>
                          <a:spcPct val="100000"/>
                        </a:lnSpc>
                        <a:spcBef>
                          <a:spcPts val="0"/>
                        </a:spcBef>
                        <a:spcAft>
                          <a:spcPts val="0"/>
                        </a:spcAft>
                        <a:buNone/>
                      </a:pPr>
                      <a:r>
                        <a:rPr lang="en-GB" sz="900" b="0" i="0" u="none" strike="noStrike" noProof="0" dirty="0">
                          <a:solidFill>
                            <a:srgbClr val="92D050"/>
                          </a:solidFill>
                          <a:latin typeface="Roboto"/>
                        </a:rPr>
                        <a:t>Saxon Hutchinson</a:t>
                      </a:r>
                      <a:endParaRPr lang="en-US" dirty="0"/>
                    </a:p>
                    <a:p>
                      <a:pPr marL="0" marR="0" lvl="0" indent="0">
                        <a:lnSpc>
                          <a:spcPct val="100000"/>
                        </a:lnSpc>
                        <a:spcBef>
                          <a:spcPts val="0"/>
                        </a:spcBef>
                        <a:spcAft>
                          <a:spcPts val="0"/>
                        </a:spcAft>
                        <a:buNone/>
                      </a:pPr>
                      <a:endParaRPr lang="en-AU" sz="900" b="0" i="0" u="none" strike="noStrike" noProof="0" dirty="0">
                        <a:solidFill>
                          <a:srgbClr val="B7B7B7"/>
                        </a:solidFill>
                        <a:latin typeface="Roboto"/>
                      </a:endParaRPr>
                    </a:p>
                    <a:p>
                      <a:pPr marL="0" marR="0" lvl="0" indent="0">
                        <a:lnSpc>
                          <a:spcPct val="100000"/>
                        </a:lnSpc>
                        <a:spcBef>
                          <a:spcPts val="0"/>
                        </a:spcBef>
                        <a:spcAft>
                          <a:spcPts val="0"/>
                        </a:spcAft>
                        <a:buNone/>
                      </a:pPr>
                      <a:endParaRPr lang="en-AU" sz="900" b="0" i="0" u="none" strike="noStrike" noProof="0" dirty="0">
                        <a:solidFill>
                          <a:srgbClr val="B7B7B7"/>
                        </a:solidFill>
                        <a:latin typeface="Roboto"/>
                      </a:endParaRPr>
                    </a:p>
                    <a:p>
                      <a:pPr marL="0" marR="0" lvl="0" indent="0">
                        <a:lnSpc>
                          <a:spcPct val="100000"/>
                        </a:lnSpc>
                        <a:spcBef>
                          <a:spcPts val="0"/>
                        </a:spcBef>
                        <a:spcAft>
                          <a:spcPts val="0"/>
                        </a:spcAft>
                        <a:buNone/>
                      </a:pPr>
                      <a:endParaRPr lang="en-AU" sz="900" b="0" i="0" u="none" strike="noStrike" noProof="0" dirty="0">
                        <a:solidFill>
                          <a:srgbClr val="B7B7B7"/>
                        </a:solidFill>
                        <a:latin typeface="Roboto"/>
                      </a:endParaRPr>
                    </a:p>
                    <a:p>
                      <a:pPr marL="0" marR="0" lvl="0" indent="0">
                        <a:lnSpc>
                          <a:spcPct val="100000"/>
                        </a:lnSpc>
                        <a:spcBef>
                          <a:spcPts val="0"/>
                        </a:spcBef>
                        <a:spcAft>
                          <a:spcPts val="0"/>
                        </a:spcAft>
                        <a:buNone/>
                      </a:pPr>
                      <a:endParaRPr lang="en-AU" sz="900" b="0" i="0" u="none" strike="noStrike" noProof="0" dirty="0">
                        <a:solidFill>
                          <a:srgbClr val="B7B7B7"/>
                        </a:solidFill>
                        <a:latin typeface="Roboto"/>
                      </a:endParaRPr>
                    </a:p>
                    <a:p>
                      <a:pPr marL="0" marR="0" lvl="0" indent="0">
                        <a:lnSpc>
                          <a:spcPct val="100000"/>
                        </a:lnSpc>
                        <a:spcBef>
                          <a:spcPts val="0"/>
                        </a:spcBef>
                        <a:spcAft>
                          <a:spcPts val="0"/>
                        </a:spcAft>
                        <a:buNone/>
                      </a:pPr>
                      <a:endParaRPr lang="en-AU" sz="900" b="0" i="0" u="none" strike="noStrike" noProof="0" dirty="0">
                        <a:solidFill>
                          <a:srgbClr val="B7B7B7"/>
                        </a:solidFill>
                        <a:latin typeface="Roboto"/>
                      </a:endParaRPr>
                    </a:p>
                  </a:txBody>
                  <a:tcPr marL="91425" marR="91425" marT="91425" marB="91425">
                    <a:lnL w="19050" cap="flat" cmpd="sng" algn="ctr">
                      <a:solidFill>
                        <a:srgbClr val="666666"/>
                      </a:solidFill>
                      <a:prstDash val="solid"/>
                      <a:round/>
                      <a:headEnd type="none" w="med" len="med"/>
                      <a:tailEnd type="none" w="med" len="med"/>
                    </a:lnL>
                    <a:lnR w="19050">
                      <a:solidFill>
                        <a:srgbClr val="666666"/>
                      </a:solidFill>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tc>
                  <a:txBody>
                    <a:bodyPr/>
                    <a:lstStyle/>
                    <a:p>
                      <a:pPr marL="0" lvl="0" indent="0">
                        <a:lnSpc>
                          <a:spcPct val="100000"/>
                        </a:lnSpc>
                        <a:spcBef>
                          <a:spcPts val="0"/>
                        </a:spcBef>
                        <a:spcAft>
                          <a:spcPts val="0"/>
                        </a:spcAft>
                        <a:buNone/>
                      </a:pPr>
                      <a:r>
                        <a:rPr lang="en-AU" sz="900" b="0" i="0" u="none" strike="noStrike" noProof="0" dirty="0">
                          <a:solidFill>
                            <a:srgbClr val="92D050"/>
                          </a:solidFill>
                          <a:latin typeface="Roboto"/>
                        </a:rPr>
                        <a:t>Industry Connection</a:t>
                      </a:r>
                      <a:endParaRPr lang="en-US" dirty="0"/>
                    </a:p>
                  </a:txBody>
                  <a:tcPr marL="91425" marR="91425" marT="91425" marB="91425">
                    <a:lnL w="19050">
                      <a:solidFill>
                        <a:srgbClr val="666666"/>
                      </a:solidFill>
                    </a:lnL>
                    <a:lnR w="19050">
                      <a:solidFill>
                        <a:srgbClr val="666666"/>
                      </a:solidFill>
                    </a:lnR>
                    <a:lnT w="19050">
                      <a:solidFill>
                        <a:srgbClr val="666666"/>
                      </a:solidFill>
                    </a:lnT>
                    <a:lnB w="19050">
                      <a:solidFill>
                        <a:srgbClr val="666666"/>
                      </a:solidFill>
                    </a:lnB>
                  </a:tcPr>
                </a:tc>
                <a:tc>
                  <a:txBody>
                    <a:bodyPr/>
                    <a:lstStyle/>
                    <a:p>
                      <a:pPr marL="0" lvl="0" indent="0" algn="l">
                        <a:lnSpc>
                          <a:spcPct val="100000"/>
                        </a:lnSpc>
                        <a:spcBef>
                          <a:spcPts val="0"/>
                        </a:spcBef>
                        <a:spcAft>
                          <a:spcPts val="0"/>
                        </a:spcAft>
                        <a:buNone/>
                      </a:pPr>
                      <a:r>
                        <a:rPr lang="en-AU" sz="900" b="0" i="0" u="none" strike="noStrike" cap="none" noProof="0" dirty="0">
                          <a:solidFill>
                            <a:srgbClr val="92D050"/>
                          </a:solidFill>
                          <a:latin typeface="Roboto"/>
                        </a:rPr>
                        <a:t>Saxon is CEO of Kite shield Interactive, a small indie studio in Canberra, Saxon can help me learn and develop as a game designer in the Industry as he is currently working professionally in it.</a:t>
                      </a:r>
                      <a:endParaRPr lang="en-US" dirty="0">
                        <a:sym typeface="Roboto"/>
                      </a:endParaRPr>
                    </a:p>
                  </a:txBody>
                  <a:tcPr marL="91425" marR="91425" marT="91425" marB="91425">
                    <a:lnL w="19050" cap="flat" cmpd="sng" algn="ctr">
                      <a:solidFill>
                        <a:srgbClr val="666666"/>
                      </a:solidFill>
                      <a:prstDash val="solid"/>
                      <a:round/>
                      <a:headEnd type="none" w="med" len="med"/>
                      <a:tailEnd type="none" w="med" len="med"/>
                    </a:lnL>
                    <a:lnR w="19050">
                      <a:solidFill>
                        <a:srgbClr val="666666"/>
                      </a:solidFill>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3932064688"/>
                  </a:ext>
                </a:extLst>
              </a:tr>
            </a:tbl>
          </a:graphicData>
        </a:graphic>
      </p:graphicFrame>
      <p:sp>
        <p:nvSpPr>
          <p:cNvPr id="7" name="Google Shape;291;p44">
            <a:extLst>
              <a:ext uri="{FF2B5EF4-FFF2-40B4-BE49-F238E27FC236}">
                <a16:creationId xmlns:a16="http://schemas.microsoft.com/office/drawing/2014/main" id="{2F7B96FE-3A63-4187-8A45-13D199194B97}"/>
              </a:ext>
            </a:extLst>
          </p:cNvPr>
          <p:cNvSpPr txBox="1">
            <a:spLocks noGrp="1"/>
          </p:cNvSpPr>
          <p:nvPr>
            <p:ph type="title"/>
          </p:nvPr>
        </p:nvSpPr>
        <p:spPr>
          <a:xfrm>
            <a:off x="323528" y="220447"/>
            <a:ext cx="8363400" cy="857400"/>
          </a:xfrm>
          <a:prstGeom prst="rect">
            <a:avLst/>
          </a:prstGeom>
          <a:noFill/>
          <a:ln>
            <a:noFill/>
          </a:ln>
        </p:spPr>
        <p:txBody>
          <a:bodyPr spcFirstLastPara="1" wrap="square" lIns="91425" tIns="45700" rIns="91425" bIns="45700" anchor="ctr" anchorCtr="0">
            <a:noAutofit/>
          </a:bodyPr>
          <a:lstStyle/>
          <a:p>
            <a:r>
              <a:rPr lang="en-AU" sz="3000" dirty="0">
                <a:latin typeface="Roboto"/>
                <a:ea typeface="Roboto"/>
                <a:cs typeface="Roboto"/>
                <a:sym typeface="Roboto"/>
              </a:rPr>
              <a:t>Professional Development Plan | </a:t>
            </a:r>
            <a:r>
              <a:rPr lang="en-AU" sz="2800">
                <a:solidFill>
                  <a:srgbClr val="8CB3E3"/>
                </a:solidFill>
                <a:latin typeface="Roboto"/>
                <a:ea typeface="Roboto"/>
                <a:cs typeface="Roboto"/>
                <a:sym typeface="Roboto"/>
              </a:rPr>
              <a:t>Network</a:t>
            </a:r>
            <a:endParaRPr sz="2800"/>
          </a:p>
        </p:txBody>
      </p:sp>
      <p:sp>
        <p:nvSpPr>
          <p:cNvPr id="2" name="Google Shape;292;p44">
            <a:extLst>
              <a:ext uri="{FF2B5EF4-FFF2-40B4-BE49-F238E27FC236}">
                <a16:creationId xmlns:a16="http://schemas.microsoft.com/office/drawing/2014/main" id="{E42AFF97-C0C0-42F8-AD56-A272CCB51D1C}"/>
              </a:ext>
            </a:extLst>
          </p:cNvPr>
          <p:cNvSpPr txBox="1">
            <a:spLocks noGrp="1"/>
          </p:cNvSpPr>
          <p:nvPr>
            <p:ph type="body" idx="1"/>
          </p:nvPr>
        </p:nvSpPr>
        <p:spPr>
          <a:xfrm>
            <a:off x="383574" y="921328"/>
            <a:ext cx="8137563" cy="451248"/>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900">
                <a:solidFill>
                  <a:schemeClr val="bg1">
                    <a:lumMod val="75000"/>
                  </a:schemeClr>
                </a:solidFill>
                <a:latin typeface="Roboto"/>
                <a:ea typeface="Roboto"/>
              </a:rPr>
              <a:t>List three current network contacts and how the contact can aid your professional development. These people may include family, friends, peers, trainers, work colleges, industry connections and other extended contacts.</a:t>
            </a:r>
            <a:endParaRPr lang="en-US">
              <a:solidFill>
                <a:schemeClr val="bg1">
                  <a:lumMod val="75000"/>
                </a:schemeClr>
              </a:solidFill>
            </a:endParaRPr>
          </a:p>
          <a:p>
            <a:pPr marL="0" indent="0">
              <a:spcBef>
                <a:spcPts val="0"/>
              </a:spcBef>
              <a:buNone/>
            </a:pPr>
            <a:endParaRPr lang="en-US" sz="900">
              <a:solidFill>
                <a:srgbClr val="B7B7B7"/>
              </a:solidFill>
              <a:latin typeface="Roboto"/>
              <a:ea typeface="Roboto"/>
            </a:endParaRPr>
          </a:p>
          <a:p>
            <a:pPr marL="0" indent="0">
              <a:spcBef>
                <a:spcPts val="0"/>
              </a:spcBef>
              <a:buNone/>
            </a:pPr>
            <a:endParaRPr lang="en-US" sz="900">
              <a:solidFill>
                <a:srgbClr val="B7B7B7"/>
              </a:solidFill>
              <a:latin typeface="Roboto"/>
              <a:ea typeface="Roboto"/>
              <a:cs typeface="Roboto"/>
            </a:endParaRPr>
          </a:p>
        </p:txBody>
      </p:sp>
    </p:spTree>
    <p:extLst>
      <p:ext uri="{BB962C8B-B14F-4D97-AF65-F5344CB8AC3E}">
        <p14:creationId xmlns:p14="http://schemas.microsoft.com/office/powerpoint/2010/main" val="17320782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graphicFrame>
        <p:nvGraphicFramePr>
          <p:cNvPr id="3" name="Google Shape;252;p40">
            <a:extLst>
              <a:ext uri="{FF2B5EF4-FFF2-40B4-BE49-F238E27FC236}">
                <a16:creationId xmlns:a16="http://schemas.microsoft.com/office/drawing/2014/main" id="{CF5440C8-8581-4B01-B88A-6DBC2E77BAF6}"/>
              </a:ext>
            </a:extLst>
          </p:cNvPr>
          <p:cNvGraphicFramePr/>
          <p:nvPr>
            <p:extLst>
              <p:ext uri="{D42A27DB-BD31-4B8C-83A1-F6EECF244321}">
                <p14:modId xmlns:p14="http://schemas.microsoft.com/office/powerpoint/2010/main" val="2727570259"/>
              </p:ext>
            </p:extLst>
          </p:nvPr>
        </p:nvGraphicFramePr>
        <p:xfrm>
          <a:off x="445238" y="1342360"/>
          <a:ext cx="7538157" cy="3499584"/>
        </p:xfrm>
        <a:graphic>
          <a:graphicData uri="http://schemas.openxmlformats.org/drawingml/2006/table">
            <a:tbl>
              <a:tblPr>
                <a:noFill/>
                <a:tableStyleId>{2DE40A0A-F175-4DEE-BA99-264EB937CA04}</a:tableStyleId>
              </a:tblPr>
              <a:tblGrid>
                <a:gridCol w="1566973">
                  <a:extLst>
                    <a:ext uri="{9D8B030D-6E8A-4147-A177-3AD203B41FA5}">
                      <a16:colId xmlns:a16="http://schemas.microsoft.com/office/drawing/2014/main" val="20000"/>
                    </a:ext>
                  </a:extLst>
                </a:gridCol>
                <a:gridCol w="5971184">
                  <a:extLst>
                    <a:ext uri="{9D8B030D-6E8A-4147-A177-3AD203B41FA5}">
                      <a16:colId xmlns:a16="http://schemas.microsoft.com/office/drawing/2014/main" val="20002"/>
                    </a:ext>
                  </a:extLst>
                </a:gridCol>
              </a:tblGrid>
              <a:tr h="344994">
                <a:tc>
                  <a:txBody>
                    <a:bodyPr/>
                    <a:lstStyle/>
                    <a:p>
                      <a:pPr marL="0" marR="0" lvl="0" indent="0" algn="l" rtl="0">
                        <a:lnSpc>
                          <a:spcPct val="100000"/>
                        </a:lnSpc>
                        <a:spcBef>
                          <a:spcPts val="0"/>
                        </a:spcBef>
                        <a:spcAft>
                          <a:spcPts val="0"/>
                        </a:spcAft>
                        <a:buClr>
                          <a:srgbClr val="00B0F0"/>
                        </a:buClr>
                        <a:buSzPts val="1000"/>
                        <a:buFont typeface="Calibri"/>
                        <a:buNone/>
                      </a:pPr>
                      <a:r>
                        <a:rPr lang="en-AU" sz="1000" b="1" u="none" strike="noStrike" cap="none" dirty="0">
                          <a:solidFill>
                            <a:srgbClr val="D9D9D9"/>
                          </a:solidFill>
                          <a:latin typeface="Roboto"/>
                          <a:ea typeface="Roboto"/>
                        </a:rPr>
                        <a:t>Networking Method</a:t>
                      </a: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solidFill>
                      <a:schemeClr val="tx1">
                        <a:lumMod val="75000"/>
                        <a:lumOff val="25000"/>
                      </a:schemeClr>
                    </a:solidFill>
                  </a:tcPr>
                </a:tc>
                <a:tc>
                  <a:txBody>
                    <a:bodyPr/>
                    <a:lstStyle/>
                    <a:p>
                      <a:pPr marL="0" marR="0" lvl="0" indent="0" algn="l" rtl="0">
                        <a:lnSpc>
                          <a:spcPct val="100000"/>
                        </a:lnSpc>
                        <a:spcBef>
                          <a:spcPts val="0"/>
                        </a:spcBef>
                        <a:spcAft>
                          <a:spcPts val="0"/>
                        </a:spcAft>
                        <a:buClr>
                          <a:srgbClr val="D9D9D9"/>
                        </a:buClr>
                        <a:buSzPts val="1000"/>
                        <a:buFont typeface="Roboto"/>
                        <a:buNone/>
                      </a:pPr>
                      <a:r>
                        <a:rPr lang="en-AU" sz="1000" b="1" i="0" u="none" strike="noStrike" cap="none" noProof="0" dirty="0">
                          <a:solidFill>
                            <a:schemeClr val="bg1">
                              <a:lumMod val="85000"/>
                            </a:schemeClr>
                          </a:solidFill>
                          <a:latin typeface="Roboto"/>
                        </a:rPr>
                        <a:t>Elaborate on your strategy and explain how the new connection will help you professionally</a:t>
                      </a:r>
                      <a:endParaRPr lang="en-US" dirty="0">
                        <a:solidFill>
                          <a:schemeClr val="bg1">
                            <a:lumMod val="85000"/>
                          </a:schemeClr>
                        </a:solidFill>
                      </a:endParaRPr>
                    </a:p>
                  </a:txBody>
                  <a:tcPr marL="91425" marR="91425" marT="91425" marB="91425">
                    <a:lnL w="19050" cap="flat" cmpd="sng">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solidFill>
                      <a:schemeClr val="tx1">
                        <a:lumMod val="75000"/>
                        <a:lumOff val="25000"/>
                      </a:schemeClr>
                    </a:solidFill>
                  </a:tcPr>
                </a:tc>
                <a:extLst>
                  <a:ext uri="{0D108BD9-81ED-4DB2-BD59-A6C34878D82A}">
                    <a16:rowId xmlns:a16="http://schemas.microsoft.com/office/drawing/2014/main" val="10000"/>
                  </a:ext>
                </a:extLst>
              </a:tr>
              <a:tr h="361500">
                <a:tc>
                  <a:txBody>
                    <a:bodyPr/>
                    <a:lstStyle/>
                    <a:p>
                      <a:pPr marL="0" marR="0" lvl="0" indent="0">
                        <a:lnSpc>
                          <a:spcPct val="100000"/>
                        </a:lnSpc>
                        <a:spcBef>
                          <a:spcPts val="0"/>
                        </a:spcBef>
                        <a:spcAft>
                          <a:spcPts val="0"/>
                        </a:spcAft>
                        <a:buNone/>
                      </a:pPr>
                      <a:r>
                        <a:rPr lang="en-GB" sz="900" b="0" i="0" u="none" strike="noStrike" cap="none" noProof="0" dirty="0">
                          <a:solidFill>
                            <a:srgbClr val="92D050"/>
                          </a:solidFill>
                          <a:latin typeface="Roboto"/>
                        </a:rPr>
                        <a:t>Internship</a:t>
                      </a:r>
                      <a:endParaRPr lang="en-US" dirty="0">
                        <a:sym typeface="Roboto"/>
                      </a:endParaRPr>
                    </a:p>
                    <a:p>
                      <a:pPr marL="0" marR="0" lvl="0" indent="0" rtl="0">
                        <a:lnSpc>
                          <a:spcPct val="100000"/>
                        </a:lnSpc>
                        <a:spcBef>
                          <a:spcPts val="0"/>
                        </a:spcBef>
                        <a:spcAft>
                          <a:spcPts val="0"/>
                        </a:spcAft>
                        <a:buClr>
                          <a:schemeClr val="dk1"/>
                        </a:buClr>
                        <a:buSzPts val="900"/>
                        <a:buFont typeface="Arial"/>
                        <a:buNone/>
                      </a:pPr>
                      <a:endParaRPr sz="900" dirty="0">
                        <a:solidFill>
                          <a:srgbClr val="9E9E9E"/>
                        </a:solidFill>
                        <a:latin typeface="Roboto"/>
                        <a:ea typeface="Roboto"/>
                        <a:cs typeface="Roboto"/>
                        <a:sym typeface="Roboto"/>
                      </a:endParaRPr>
                    </a:p>
                    <a:p>
                      <a:pPr marL="0" marR="0" lvl="0" indent="0">
                        <a:lnSpc>
                          <a:spcPct val="100000"/>
                        </a:lnSpc>
                        <a:spcBef>
                          <a:spcPts val="0"/>
                        </a:spcBef>
                        <a:spcAft>
                          <a:spcPts val="0"/>
                        </a:spcAft>
                        <a:buSzPts val="900"/>
                        <a:buFont typeface="Arial"/>
                        <a:buNone/>
                      </a:pPr>
                      <a:endParaRPr lang="en-US" sz="900" dirty="0">
                        <a:solidFill>
                          <a:srgbClr val="9E9E9E"/>
                        </a:solidFill>
                        <a:latin typeface="Roboto"/>
                        <a:ea typeface="Roboto"/>
                        <a:cs typeface="Roboto"/>
                      </a:endParaRPr>
                    </a:p>
                    <a:p>
                      <a:pPr marL="0" marR="0" lvl="0" indent="0">
                        <a:lnSpc>
                          <a:spcPct val="100000"/>
                        </a:lnSpc>
                        <a:spcBef>
                          <a:spcPts val="0"/>
                        </a:spcBef>
                        <a:spcAft>
                          <a:spcPts val="0"/>
                        </a:spcAft>
                        <a:buSzPts val="900"/>
                        <a:buFont typeface="Arial"/>
                        <a:buNone/>
                      </a:pPr>
                      <a:endParaRPr lang="en-US" sz="900" dirty="0">
                        <a:solidFill>
                          <a:srgbClr val="9E9E9E"/>
                        </a:solidFill>
                        <a:latin typeface="Roboto"/>
                        <a:ea typeface="Roboto"/>
                        <a:cs typeface="Roboto"/>
                      </a:endParaRPr>
                    </a:p>
                    <a:p>
                      <a:pPr marL="0" marR="0" lvl="0" indent="0">
                        <a:lnSpc>
                          <a:spcPct val="100000"/>
                        </a:lnSpc>
                        <a:spcBef>
                          <a:spcPts val="0"/>
                        </a:spcBef>
                        <a:spcAft>
                          <a:spcPts val="0"/>
                        </a:spcAft>
                        <a:buSzPts val="900"/>
                        <a:buFont typeface="Arial"/>
                        <a:buNone/>
                      </a:pPr>
                      <a:endParaRPr lang="en-US" sz="900" dirty="0">
                        <a:solidFill>
                          <a:srgbClr val="9E9E9E"/>
                        </a:solidFill>
                        <a:latin typeface="Roboto"/>
                        <a:ea typeface="Roboto"/>
                        <a:cs typeface="Roboto"/>
                      </a:endParaRPr>
                    </a:p>
                    <a:p>
                      <a:pPr marL="0" marR="0" lvl="0" indent="0">
                        <a:lnSpc>
                          <a:spcPct val="100000"/>
                        </a:lnSpc>
                        <a:spcBef>
                          <a:spcPts val="0"/>
                        </a:spcBef>
                        <a:spcAft>
                          <a:spcPts val="0"/>
                        </a:spcAft>
                        <a:buSzPts val="900"/>
                        <a:buFont typeface="Arial"/>
                        <a:buNone/>
                      </a:pPr>
                      <a:endParaRPr lang="en-US" sz="900" dirty="0">
                        <a:solidFill>
                          <a:srgbClr val="9E9E9E"/>
                        </a:solidFill>
                        <a:latin typeface="Roboto"/>
                        <a:ea typeface="Roboto"/>
                        <a:cs typeface="Roboto"/>
                      </a:endParaRPr>
                    </a:p>
                  </a:txBody>
                  <a:tcPr marL="91425" marR="91425" marT="91425" marB="91425">
                    <a:lnL w="19050" cap="flat" cmpd="sng">
                      <a:solidFill>
                        <a:srgbClr val="666666"/>
                      </a:solidFill>
                      <a:prstDash val="solid"/>
                      <a:round/>
                      <a:headEnd type="none" w="sm" len="sm"/>
                      <a:tailEnd type="none" w="sm" len="sm"/>
                    </a:lnL>
                    <a:lnR w="19050" cap="flat" cmpd="sng" algn="ctr">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solidFill>
                        <a:srgbClr val="666666"/>
                      </a:solidFill>
                      <a:prstDash val="solid"/>
                      <a:round/>
                      <a:headEnd type="none" w="sm" len="sm"/>
                      <a:tailEnd type="none" w="sm" len="sm"/>
                    </a:lnB>
                  </a:tcPr>
                </a:tc>
                <a:tc>
                  <a:txBody>
                    <a:bodyPr/>
                    <a:lstStyle/>
                    <a:p>
                      <a:pPr marL="0" marR="0" lvl="0" indent="0" algn="l">
                        <a:lnSpc>
                          <a:spcPct val="100000"/>
                        </a:lnSpc>
                        <a:spcBef>
                          <a:spcPts val="0"/>
                        </a:spcBef>
                        <a:spcAft>
                          <a:spcPts val="0"/>
                        </a:spcAft>
                        <a:buNone/>
                      </a:pPr>
                      <a:r>
                        <a:rPr lang="en-GB" sz="900" b="0" i="0" u="none" strike="noStrike" cap="none" noProof="0" dirty="0">
                          <a:solidFill>
                            <a:srgbClr val="92D050"/>
                          </a:solidFill>
                          <a:latin typeface="Roboto"/>
                        </a:rPr>
                        <a:t>I</a:t>
                      </a:r>
                      <a:r>
                        <a:rPr lang="en-AU" sz="900" b="0" i="0" u="none" strike="noStrike" cap="none" noProof="0" dirty="0">
                          <a:solidFill>
                            <a:srgbClr val="92D050"/>
                          </a:solidFill>
                          <a:latin typeface="Roboto"/>
                        </a:rPr>
                        <a:t> would love to do an internship at a professional Game studio, this will help tune my skills into something that the industry needs, as well as help build up needed soft skills such as communication and collaboration in the workspace.</a:t>
                      </a:r>
                      <a:endParaRPr lang="en-US" dirty="0"/>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1"/>
                  </a:ext>
                </a:extLst>
              </a:tr>
              <a:tr h="347850">
                <a:tc>
                  <a:txBody>
                    <a:bodyPr/>
                    <a:lstStyle/>
                    <a:p>
                      <a:pPr marL="0" marR="0" lvl="0" indent="0">
                        <a:lnSpc>
                          <a:spcPct val="100000"/>
                        </a:lnSpc>
                        <a:spcBef>
                          <a:spcPts val="0"/>
                        </a:spcBef>
                        <a:spcAft>
                          <a:spcPts val="0"/>
                        </a:spcAft>
                        <a:buNone/>
                      </a:pPr>
                      <a:r>
                        <a:rPr lang="en-GB" sz="900" b="0" i="0" u="none" strike="noStrike" cap="none" noProof="0" dirty="0">
                          <a:solidFill>
                            <a:srgbClr val="92D050"/>
                          </a:solidFill>
                          <a:latin typeface="Roboto"/>
                        </a:rPr>
                        <a:t>Developing presence on Twitter</a:t>
                      </a:r>
                      <a:endParaRPr lang="en-US" dirty="0"/>
                    </a:p>
                    <a:p>
                      <a:pPr marL="0" marR="0" lvl="0" indent="0">
                        <a:lnSpc>
                          <a:spcPct val="100000"/>
                        </a:lnSpc>
                        <a:spcBef>
                          <a:spcPts val="0"/>
                        </a:spcBef>
                        <a:spcAft>
                          <a:spcPts val="0"/>
                        </a:spcAft>
                        <a:buNone/>
                      </a:pPr>
                      <a:endParaRPr lang="en-US" sz="900" b="0" i="0" u="none" strike="noStrike" cap="none" noProof="0" dirty="0">
                        <a:solidFill>
                          <a:schemeClr val="bg1">
                            <a:lumMod val="85000"/>
                          </a:schemeClr>
                        </a:solidFill>
                        <a:latin typeface="Roboto"/>
                      </a:endParaRPr>
                    </a:p>
                    <a:p>
                      <a:pPr marL="0" marR="0" lvl="0" indent="0">
                        <a:lnSpc>
                          <a:spcPct val="100000"/>
                        </a:lnSpc>
                        <a:spcBef>
                          <a:spcPts val="0"/>
                        </a:spcBef>
                        <a:spcAft>
                          <a:spcPts val="0"/>
                        </a:spcAft>
                        <a:buNone/>
                      </a:pPr>
                      <a:endParaRPr lang="en-US" sz="900" b="0" i="0" u="none" strike="noStrike" cap="none" noProof="0" dirty="0">
                        <a:solidFill>
                          <a:schemeClr val="bg1">
                            <a:lumMod val="85000"/>
                          </a:schemeClr>
                        </a:solidFill>
                        <a:latin typeface="Roboto"/>
                      </a:endParaRPr>
                    </a:p>
                    <a:p>
                      <a:pPr marL="0" marR="0" lvl="0" indent="0">
                        <a:lnSpc>
                          <a:spcPct val="100000"/>
                        </a:lnSpc>
                        <a:spcBef>
                          <a:spcPts val="0"/>
                        </a:spcBef>
                        <a:spcAft>
                          <a:spcPts val="0"/>
                        </a:spcAft>
                        <a:buNone/>
                      </a:pPr>
                      <a:endParaRPr lang="en-US" sz="900" b="0" i="0" u="none" strike="noStrike" cap="none" noProof="0" dirty="0">
                        <a:solidFill>
                          <a:schemeClr val="bg1">
                            <a:lumMod val="85000"/>
                          </a:schemeClr>
                        </a:solidFill>
                        <a:latin typeface="Roboto"/>
                      </a:endParaRPr>
                    </a:p>
                    <a:p>
                      <a:pPr marL="0" marR="0" lvl="0" indent="0">
                        <a:lnSpc>
                          <a:spcPct val="100000"/>
                        </a:lnSpc>
                        <a:spcBef>
                          <a:spcPts val="0"/>
                        </a:spcBef>
                        <a:spcAft>
                          <a:spcPts val="0"/>
                        </a:spcAft>
                        <a:buNone/>
                      </a:pPr>
                      <a:endParaRPr lang="en-US" sz="900" b="0" i="0" u="none" strike="noStrike" cap="none" noProof="0" dirty="0">
                        <a:solidFill>
                          <a:schemeClr val="bg1">
                            <a:lumMod val="85000"/>
                          </a:schemeClr>
                        </a:solidFill>
                        <a:latin typeface="Roboto"/>
                      </a:endParaRPr>
                    </a:p>
                    <a:p>
                      <a:pPr marL="0" marR="0" lvl="0" indent="0">
                        <a:lnSpc>
                          <a:spcPct val="100000"/>
                        </a:lnSpc>
                        <a:spcBef>
                          <a:spcPts val="0"/>
                        </a:spcBef>
                        <a:spcAft>
                          <a:spcPts val="0"/>
                        </a:spcAft>
                        <a:buNone/>
                      </a:pPr>
                      <a:endParaRPr lang="en-US" sz="900" b="0" i="0" u="none" strike="noStrike" cap="none" noProof="0" dirty="0">
                        <a:solidFill>
                          <a:schemeClr val="bg1">
                            <a:lumMod val="85000"/>
                          </a:schemeClr>
                        </a:solidFill>
                        <a:latin typeface="Roboto"/>
                      </a:endParaRP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tc>
                  <a:txBody>
                    <a:bodyPr/>
                    <a:lstStyle/>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Actively posting work on linked in, for example a level layout and map, showing off some of the creative work that I can do, and build up a small following for it</a:t>
                      </a:r>
                    </a:p>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sym typeface="Roboto"/>
                        </a:rPr>
                        <a:t>This would help my application get noticed by potential employees, show my dedication and passion for the job and be good practice of skills in my spare time.</a:t>
                      </a:r>
                    </a:p>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sym typeface="Roboto"/>
                        </a:rPr>
                        <a:t>It will also help me learn to present levels and designs in a creative and interesting way that is engaging for viewers</a:t>
                      </a:r>
                      <a:endParaRPr lang="en-US" dirty="0">
                        <a:sym typeface="Roboto"/>
                      </a:endParaRPr>
                    </a:p>
                  </a:txBody>
                  <a:tcPr marL="91425" marR="91425" marT="91425" marB="91425">
                    <a:lnL w="19050" cap="flat" cmpd="sng">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2"/>
                  </a:ext>
                </a:extLst>
              </a:tr>
              <a:tr h="347849">
                <a:tc>
                  <a:txBody>
                    <a:bodyPr/>
                    <a:lstStyle/>
                    <a:p>
                      <a:pPr marL="0" marR="0" lvl="0" indent="0">
                        <a:lnSpc>
                          <a:spcPct val="100000"/>
                        </a:lnSpc>
                        <a:spcBef>
                          <a:spcPts val="0"/>
                        </a:spcBef>
                        <a:spcAft>
                          <a:spcPts val="0"/>
                        </a:spcAft>
                        <a:buNone/>
                      </a:pPr>
                      <a:r>
                        <a:rPr lang="en-GB" sz="900" b="0" i="0" u="none" strike="noStrike" noProof="0" dirty="0">
                          <a:solidFill>
                            <a:srgbClr val="92D050"/>
                          </a:solidFill>
                          <a:latin typeface="Roboto"/>
                        </a:rPr>
                        <a:t>Go to Events</a:t>
                      </a:r>
                      <a:endParaRPr lang="en-US" dirty="0"/>
                    </a:p>
                    <a:p>
                      <a:pPr marL="0" marR="0" lvl="0" indent="0">
                        <a:lnSpc>
                          <a:spcPct val="100000"/>
                        </a:lnSpc>
                        <a:spcBef>
                          <a:spcPts val="0"/>
                        </a:spcBef>
                        <a:spcAft>
                          <a:spcPts val="0"/>
                        </a:spcAft>
                        <a:buNone/>
                      </a:pPr>
                      <a:endParaRPr lang="en-AU" sz="900" b="0" i="0" u="none" strike="noStrike" noProof="0" dirty="0">
                        <a:solidFill>
                          <a:srgbClr val="B7B7B7"/>
                        </a:solidFill>
                        <a:latin typeface="Roboto"/>
                      </a:endParaRPr>
                    </a:p>
                    <a:p>
                      <a:pPr marL="0" marR="0" lvl="0" indent="0">
                        <a:lnSpc>
                          <a:spcPct val="100000"/>
                        </a:lnSpc>
                        <a:spcBef>
                          <a:spcPts val="0"/>
                        </a:spcBef>
                        <a:spcAft>
                          <a:spcPts val="0"/>
                        </a:spcAft>
                        <a:buNone/>
                      </a:pPr>
                      <a:endParaRPr lang="en-AU" sz="900" b="0" i="0" u="none" strike="noStrike" noProof="0" dirty="0">
                        <a:solidFill>
                          <a:srgbClr val="B7B7B7"/>
                        </a:solidFill>
                        <a:latin typeface="Roboto"/>
                      </a:endParaRPr>
                    </a:p>
                    <a:p>
                      <a:pPr marL="0" marR="0" lvl="0" indent="0">
                        <a:lnSpc>
                          <a:spcPct val="100000"/>
                        </a:lnSpc>
                        <a:spcBef>
                          <a:spcPts val="0"/>
                        </a:spcBef>
                        <a:spcAft>
                          <a:spcPts val="0"/>
                        </a:spcAft>
                        <a:buNone/>
                      </a:pPr>
                      <a:endParaRPr lang="en-AU" sz="900" b="0" i="0" u="none" strike="noStrike" noProof="0" dirty="0">
                        <a:solidFill>
                          <a:srgbClr val="B7B7B7"/>
                        </a:solidFill>
                        <a:latin typeface="Roboto"/>
                      </a:endParaRPr>
                    </a:p>
                    <a:p>
                      <a:pPr marL="0" marR="0" lvl="0" indent="0">
                        <a:lnSpc>
                          <a:spcPct val="100000"/>
                        </a:lnSpc>
                        <a:spcBef>
                          <a:spcPts val="0"/>
                        </a:spcBef>
                        <a:spcAft>
                          <a:spcPts val="0"/>
                        </a:spcAft>
                        <a:buNone/>
                      </a:pPr>
                      <a:endParaRPr lang="en-AU" sz="900" b="0" i="0" u="none" strike="noStrike" noProof="0" dirty="0">
                        <a:solidFill>
                          <a:srgbClr val="B7B7B7"/>
                        </a:solidFill>
                        <a:latin typeface="Roboto"/>
                      </a:endParaRPr>
                    </a:p>
                    <a:p>
                      <a:pPr marL="0" marR="0" lvl="0" indent="0">
                        <a:lnSpc>
                          <a:spcPct val="100000"/>
                        </a:lnSpc>
                        <a:spcBef>
                          <a:spcPts val="0"/>
                        </a:spcBef>
                        <a:spcAft>
                          <a:spcPts val="0"/>
                        </a:spcAft>
                        <a:buNone/>
                      </a:pPr>
                      <a:endParaRPr lang="en-AU" sz="900" b="0" i="0" u="none" strike="noStrike" noProof="0" dirty="0">
                        <a:solidFill>
                          <a:srgbClr val="B7B7B7"/>
                        </a:solidFill>
                        <a:latin typeface="Roboto"/>
                      </a:endParaRPr>
                    </a:p>
                  </a:txBody>
                  <a:tcPr marL="91425" marR="91425" marT="91425" marB="91425">
                    <a:lnL w="19050" cap="flat" cmpd="sng" algn="ctr">
                      <a:solidFill>
                        <a:srgbClr val="666666"/>
                      </a:solidFill>
                      <a:prstDash val="solid"/>
                      <a:round/>
                      <a:headEnd type="none" w="med" len="med"/>
                      <a:tailEnd type="none" w="med" len="med"/>
                    </a:lnL>
                    <a:lnR w="19050">
                      <a:solidFill>
                        <a:srgbClr val="666666"/>
                      </a:solidFill>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tc>
                  <a:txBody>
                    <a:bodyPr/>
                    <a:lstStyle/>
                    <a:p>
                      <a:pPr marL="0" lvl="0" indent="0" algn="l">
                        <a:lnSpc>
                          <a:spcPct val="100000"/>
                        </a:lnSpc>
                        <a:spcBef>
                          <a:spcPts val="0"/>
                        </a:spcBef>
                        <a:spcAft>
                          <a:spcPts val="0"/>
                        </a:spcAft>
                        <a:buNone/>
                      </a:pPr>
                      <a:r>
                        <a:rPr lang="en-GB" sz="900" b="0" i="0" u="none" strike="noStrike" cap="none" noProof="0" dirty="0">
                          <a:solidFill>
                            <a:srgbClr val="92D050"/>
                          </a:solidFill>
                          <a:latin typeface="Roboto"/>
                          <a:sym typeface="Roboto"/>
                        </a:rPr>
                        <a:t>G</a:t>
                      </a:r>
                      <a:r>
                        <a:rPr lang="en-AU" sz="900" b="0" i="0" u="none" strike="noStrike" cap="none" noProof="0" dirty="0">
                          <a:solidFill>
                            <a:srgbClr val="92D050"/>
                          </a:solidFill>
                          <a:latin typeface="Roboto"/>
                          <a:sym typeface="Roboto"/>
                        </a:rPr>
                        <a:t>o to events around gaming, such as Gamma-con or PAX, as well as try to get a stall for the Indie studio, I recently went to gamma-con this year as an AIE student ambassador, and it was helpful to develop skills presenting to others, so going to more events like this would be a huge benefit, as well as being aware of what the industry is up to.</a:t>
                      </a:r>
                      <a:endParaRPr lang="en-US" dirty="0">
                        <a:sym typeface="Roboto"/>
                      </a:endParaRPr>
                    </a:p>
                  </a:txBody>
                  <a:tcPr marL="91425" marR="91425" marT="91425" marB="91425">
                    <a:lnL w="19050" cap="flat" cmpd="sng" algn="ctr">
                      <a:solidFill>
                        <a:srgbClr val="666666"/>
                      </a:solidFill>
                      <a:prstDash val="solid"/>
                      <a:round/>
                      <a:headEnd type="none" w="med" len="med"/>
                      <a:tailEnd type="none" w="med" len="med"/>
                    </a:lnL>
                    <a:lnR w="19050">
                      <a:solidFill>
                        <a:srgbClr val="666666"/>
                      </a:solidFill>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3932064688"/>
                  </a:ext>
                </a:extLst>
              </a:tr>
            </a:tbl>
          </a:graphicData>
        </a:graphic>
      </p:graphicFrame>
      <p:sp>
        <p:nvSpPr>
          <p:cNvPr id="7" name="Google Shape;291;p44">
            <a:extLst>
              <a:ext uri="{FF2B5EF4-FFF2-40B4-BE49-F238E27FC236}">
                <a16:creationId xmlns:a16="http://schemas.microsoft.com/office/drawing/2014/main" id="{2F7B96FE-3A63-4187-8A45-13D199194B97}"/>
              </a:ext>
            </a:extLst>
          </p:cNvPr>
          <p:cNvSpPr txBox="1">
            <a:spLocks noGrp="1"/>
          </p:cNvSpPr>
          <p:nvPr>
            <p:ph type="title"/>
          </p:nvPr>
        </p:nvSpPr>
        <p:spPr>
          <a:xfrm>
            <a:off x="323528" y="220447"/>
            <a:ext cx="8363400" cy="857400"/>
          </a:xfrm>
          <a:prstGeom prst="rect">
            <a:avLst/>
          </a:prstGeom>
          <a:noFill/>
          <a:ln>
            <a:noFill/>
          </a:ln>
        </p:spPr>
        <p:txBody>
          <a:bodyPr spcFirstLastPara="1" wrap="square" lIns="91425" tIns="45700" rIns="91425" bIns="45700" anchor="ctr" anchorCtr="0">
            <a:noAutofit/>
          </a:bodyPr>
          <a:lstStyle/>
          <a:p>
            <a:r>
              <a:rPr lang="en-AU" sz="3000">
                <a:latin typeface="Roboto"/>
                <a:ea typeface="Roboto"/>
                <a:cs typeface="Roboto"/>
                <a:sym typeface="Roboto"/>
              </a:rPr>
              <a:t>Professional Development Plan | </a:t>
            </a:r>
            <a:r>
              <a:rPr lang="en-AU" sz="2800">
                <a:solidFill>
                  <a:srgbClr val="8CB3E3"/>
                </a:solidFill>
                <a:latin typeface="Roboto"/>
                <a:ea typeface="Roboto"/>
                <a:cs typeface="Roboto"/>
                <a:sym typeface="Roboto"/>
              </a:rPr>
              <a:t>Networking</a:t>
            </a:r>
            <a:endParaRPr sz="2800"/>
          </a:p>
        </p:txBody>
      </p:sp>
      <p:sp>
        <p:nvSpPr>
          <p:cNvPr id="2" name="Google Shape;292;p44">
            <a:extLst>
              <a:ext uri="{FF2B5EF4-FFF2-40B4-BE49-F238E27FC236}">
                <a16:creationId xmlns:a16="http://schemas.microsoft.com/office/drawing/2014/main" id="{E42AFF97-C0C0-42F8-AD56-A272CCB51D1C}"/>
              </a:ext>
            </a:extLst>
          </p:cNvPr>
          <p:cNvSpPr txBox="1">
            <a:spLocks noGrp="1"/>
          </p:cNvSpPr>
          <p:nvPr>
            <p:ph type="body" idx="1"/>
          </p:nvPr>
        </p:nvSpPr>
        <p:spPr>
          <a:xfrm>
            <a:off x="383574" y="921328"/>
            <a:ext cx="8137563" cy="451248"/>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900">
                <a:solidFill>
                  <a:schemeClr val="bg1">
                    <a:lumMod val="75000"/>
                  </a:schemeClr>
                </a:solidFill>
                <a:latin typeface="Roboto"/>
                <a:ea typeface="Roboto"/>
              </a:rPr>
              <a:t>Develop a networking plan/strategy that will establish and expand your industry contacts. This could include internships, forums, social media, conferences, seminars, social meet-ups and events.</a:t>
            </a:r>
            <a:endParaRPr lang="en-US">
              <a:solidFill>
                <a:schemeClr val="bg1">
                  <a:lumMod val="75000"/>
                </a:schemeClr>
              </a:solidFill>
            </a:endParaRPr>
          </a:p>
          <a:p>
            <a:pPr marL="0" indent="0">
              <a:spcBef>
                <a:spcPts val="0"/>
              </a:spcBef>
              <a:buNone/>
            </a:pPr>
            <a:endParaRPr lang="en-US" sz="900">
              <a:solidFill>
                <a:srgbClr val="B7B7B7"/>
              </a:solidFill>
              <a:latin typeface="Roboto"/>
              <a:ea typeface="Roboto"/>
            </a:endParaRPr>
          </a:p>
          <a:p>
            <a:pPr marL="0" indent="0">
              <a:spcBef>
                <a:spcPts val="0"/>
              </a:spcBef>
              <a:buNone/>
            </a:pPr>
            <a:endParaRPr lang="en-US" sz="900">
              <a:solidFill>
                <a:srgbClr val="B7B7B7"/>
              </a:solidFill>
              <a:latin typeface="Roboto"/>
              <a:ea typeface="Roboto"/>
              <a:cs typeface="Roboto"/>
            </a:endParaRPr>
          </a:p>
        </p:txBody>
      </p:sp>
    </p:spTree>
    <p:extLst>
      <p:ext uri="{BB962C8B-B14F-4D97-AF65-F5344CB8AC3E}">
        <p14:creationId xmlns:p14="http://schemas.microsoft.com/office/powerpoint/2010/main" val="12894060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17" name="Google Shape;292;p44">
            <a:extLst>
              <a:ext uri="{FF2B5EF4-FFF2-40B4-BE49-F238E27FC236}">
                <a16:creationId xmlns:a16="http://schemas.microsoft.com/office/drawing/2014/main" id="{5AE9912C-98EA-4128-BAF0-91C8BAB6E99F}"/>
              </a:ext>
            </a:extLst>
          </p:cNvPr>
          <p:cNvSpPr txBox="1">
            <a:spLocks noGrp="1"/>
          </p:cNvSpPr>
          <p:nvPr>
            <p:ph type="body" idx="1"/>
          </p:nvPr>
        </p:nvSpPr>
        <p:spPr>
          <a:xfrm>
            <a:off x="383574" y="921328"/>
            <a:ext cx="8273074" cy="445357"/>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900">
                <a:solidFill>
                  <a:schemeClr val="bg1">
                    <a:lumMod val="75000"/>
                  </a:schemeClr>
                </a:solidFill>
                <a:latin typeface="Roboto"/>
                <a:ea typeface="Roboto"/>
              </a:rPr>
              <a:t>Provide evidence of participation with an industry body or association. This could include a screenshot of joining the industry body or posting on the associations forum or social media.</a:t>
            </a:r>
            <a:endParaRPr lang="en-US">
              <a:solidFill>
                <a:schemeClr val="bg1">
                  <a:lumMod val="75000"/>
                </a:schemeClr>
              </a:solidFill>
            </a:endParaRPr>
          </a:p>
          <a:p>
            <a:pPr marL="0" indent="0">
              <a:spcBef>
                <a:spcPts val="0"/>
              </a:spcBef>
              <a:buNone/>
            </a:pPr>
            <a:endParaRPr lang="en-US" sz="900">
              <a:solidFill>
                <a:srgbClr val="B7B7B7"/>
              </a:solidFill>
              <a:latin typeface="Roboto"/>
              <a:ea typeface="Roboto"/>
              <a:cs typeface="Roboto"/>
            </a:endParaRPr>
          </a:p>
        </p:txBody>
      </p:sp>
      <p:sp>
        <p:nvSpPr>
          <p:cNvPr id="10" name="Google Shape;291;p44">
            <a:extLst>
              <a:ext uri="{FF2B5EF4-FFF2-40B4-BE49-F238E27FC236}">
                <a16:creationId xmlns:a16="http://schemas.microsoft.com/office/drawing/2014/main" id="{43C3F131-AAE1-4F53-BB86-96F47345BA72}"/>
              </a:ext>
            </a:extLst>
          </p:cNvPr>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r>
              <a:rPr lang="en-AU" sz="3000">
                <a:latin typeface="Roboto"/>
                <a:ea typeface="Roboto"/>
                <a:cs typeface="Roboto"/>
                <a:sym typeface="Roboto"/>
              </a:rPr>
              <a:t>Professional Development Plan |</a:t>
            </a:r>
            <a:r>
              <a:rPr lang="en-AU">
                <a:latin typeface="Roboto"/>
                <a:ea typeface="Roboto"/>
                <a:cs typeface="Roboto"/>
                <a:sym typeface="Roboto"/>
              </a:rPr>
              <a:t> </a:t>
            </a:r>
            <a:r>
              <a:rPr lang="en-AU" sz="2800">
                <a:solidFill>
                  <a:srgbClr val="8CB3E3"/>
                </a:solidFill>
                <a:latin typeface="Roboto"/>
                <a:ea typeface="Roboto"/>
                <a:cs typeface="Roboto"/>
                <a:sym typeface="Roboto"/>
              </a:rPr>
              <a:t>Networking</a:t>
            </a:r>
            <a:endParaRPr lang="en-US" sz="2800"/>
          </a:p>
        </p:txBody>
      </p:sp>
      <p:pic>
        <p:nvPicPr>
          <p:cNvPr id="2" name="Google Shape;403;p53" descr="Shape, rectangle&#10;&#10;Description automatically generated">
            <a:extLst>
              <a:ext uri="{FF2B5EF4-FFF2-40B4-BE49-F238E27FC236}">
                <a16:creationId xmlns:a16="http://schemas.microsoft.com/office/drawing/2014/main" id="{78938726-F2CF-422D-8D4A-659CB3327F65}"/>
              </a:ext>
            </a:extLst>
          </p:cNvPr>
          <p:cNvPicPr preferRelativeResize="0"/>
          <p:nvPr/>
        </p:nvPicPr>
        <p:blipFill rotWithShape="1">
          <a:blip r:embed="rId3">
            <a:alphaModFix/>
          </a:blip>
          <a:srcRect/>
          <a:stretch/>
        </p:blipFill>
        <p:spPr>
          <a:xfrm>
            <a:off x="3964387" y="1315728"/>
            <a:ext cx="4841241" cy="3454988"/>
          </a:xfrm>
          <a:prstGeom prst="roundRect">
            <a:avLst>
              <a:gd name="adj" fmla="val 0"/>
            </a:avLst>
          </a:prstGeom>
          <a:noFill/>
          <a:ln w="19050" cap="flat" cmpd="sng">
            <a:solidFill>
              <a:srgbClr val="92D050"/>
            </a:solidFill>
            <a:prstDash val="solid"/>
            <a:round/>
            <a:headEnd type="none" w="sm" len="sm"/>
            <a:tailEnd type="none" w="sm" len="sm"/>
          </a:ln>
        </p:spPr>
      </p:pic>
      <p:sp>
        <p:nvSpPr>
          <p:cNvPr id="3" name="Google Shape;292;p44">
            <a:extLst>
              <a:ext uri="{FF2B5EF4-FFF2-40B4-BE49-F238E27FC236}">
                <a16:creationId xmlns:a16="http://schemas.microsoft.com/office/drawing/2014/main" id="{945D6388-4263-4A36-8337-BDAEA4F7CC01}"/>
              </a:ext>
            </a:extLst>
          </p:cNvPr>
          <p:cNvSpPr txBox="1">
            <a:spLocks/>
          </p:cNvSpPr>
          <p:nvPr/>
        </p:nvSpPr>
        <p:spPr>
          <a:xfrm>
            <a:off x="396908" y="1314453"/>
            <a:ext cx="3433537" cy="1220035"/>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spcBef>
                <a:spcPts val="0"/>
              </a:spcBef>
              <a:buNone/>
            </a:pPr>
            <a:r>
              <a:rPr lang="en-US" sz="900" b="1" dirty="0">
                <a:solidFill>
                  <a:schemeClr val="bg1">
                    <a:lumMod val="85000"/>
                  </a:schemeClr>
                </a:solidFill>
                <a:latin typeface="Roboto"/>
                <a:ea typeface="Roboto"/>
                <a:cs typeface="Roboto"/>
                <a:sym typeface="Roboto"/>
              </a:rPr>
              <a:t>Industry body or association name:</a:t>
            </a:r>
          </a:p>
          <a:p>
            <a:pPr marL="0" indent="0">
              <a:spcBef>
                <a:spcPts val="0"/>
              </a:spcBef>
              <a:buNone/>
            </a:pPr>
            <a:r>
              <a:rPr lang="en-GB" sz="900" dirty="0">
                <a:solidFill>
                  <a:srgbClr val="92D050"/>
                </a:solidFill>
                <a:latin typeface="Roboto"/>
                <a:ea typeface="Roboto"/>
                <a:cs typeface="Roboto"/>
              </a:rPr>
              <a:t>Games Plus</a:t>
            </a:r>
            <a:endParaRPr lang="en-US" sz="900" b="0" i="0" u="none" strike="noStrike" kern="0" cap="none" spc="0" normalizeH="0" baseline="0" noProof="0" dirty="0">
              <a:ln>
                <a:noFill/>
              </a:ln>
              <a:solidFill>
                <a:srgbClr val="B7B7B7"/>
              </a:solidFill>
              <a:effectLst/>
              <a:uLnTx/>
              <a:uFillTx/>
              <a:latin typeface="Roboto"/>
              <a:ea typeface="Roboto"/>
              <a:cs typeface="Roboto"/>
            </a:endParaRPr>
          </a:p>
          <a:p>
            <a:pPr marL="0" indent="0" algn="ctr">
              <a:spcBef>
                <a:spcPts val="0"/>
              </a:spcBef>
              <a:buFont typeface="Arial"/>
              <a:buNone/>
            </a:pPr>
            <a:endParaRPr lang="en-US" sz="900" dirty="0">
              <a:solidFill>
                <a:srgbClr val="B7B7B7"/>
              </a:solidFill>
              <a:latin typeface="Roboto"/>
              <a:ea typeface="Roboto"/>
              <a:cs typeface="Roboto"/>
              <a:sym typeface="Roboto"/>
            </a:endParaRPr>
          </a:p>
          <a:p>
            <a:pPr marL="0" indent="0">
              <a:spcBef>
                <a:spcPts val="0"/>
              </a:spcBef>
              <a:buFont typeface="Arial"/>
              <a:buNone/>
            </a:pPr>
            <a:endParaRPr lang="en-US" sz="900" dirty="0">
              <a:solidFill>
                <a:srgbClr val="B7B7B7"/>
              </a:solidFill>
              <a:latin typeface="Roboto"/>
              <a:ea typeface="Roboto"/>
              <a:cs typeface="Roboto"/>
              <a:sym typeface="Roboto"/>
            </a:endParaRPr>
          </a:p>
        </p:txBody>
      </p:sp>
      <p:sp>
        <p:nvSpPr>
          <p:cNvPr id="4" name="Google Shape;292;p44">
            <a:extLst>
              <a:ext uri="{FF2B5EF4-FFF2-40B4-BE49-F238E27FC236}">
                <a16:creationId xmlns:a16="http://schemas.microsoft.com/office/drawing/2014/main" id="{0B430E7D-923C-4F7A-ADA5-68131A1E261E}"/>
              </a:ext>
            </a:extLst>
          </p:cNvPr>
          <p:cNvSpPr txBox="1">
            <a:spLocks/>
          </p:cNvSpPr>
          <p:nvPr/>
        </p:nvSpPr>
        <p:spPr>
          <a:xfrm>
            <a:off x="5186250" y="4831270"/>
            <a:ext cx="2529143" cy="201404"/>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lgn="ctr">
              <a:spcBef>
                <a:spcPts val="0"/>
              </a:spcBef>
              <a:buNone/>
            </a:pPr>
            <a:r>
              <a:rPr lang="en-US" sz="900">
                <a:solidFill>
                  <a:schemeClr val="bg1">
                    <a:lumMod val="85000"/>
                  </a:schemeClr>
                </a:solidFill>
                <a:latin typeface="Roboto"/>
                <a:ea typeface="Roboto"/>
                <a:cs typeface="Roboto"/>
                <a:sym typeface="Roboto"/>
              </a:rPr>
              <a:t>Industry Body Participation Screenshot</a:t>
            </a:r>
          </a:p>
        </p:txBody>
      </p:sp>
      <p:sp>
        <p:nvSpPr>
          <p:cNvPr id="18" name="Google Shape;292;p44">
            <a:extLst>
              <a:ext uri="{FF2B5EF4-FFF2-40B4-BE49-F238E27FC236}">
                <a16:creationId xmlns:a16="http://schemas.microsoft.com/office/drawing/2014/main" id="{465E6C3D-E1B8-4CBC-ADE3-33CCAE07D16D}"/>
              </a:ext>
            </a:extLst>
          </p:cNvPr>
          <p:cNvSpPr txBox="1">
            <a:spLocks/>
          </p:cNvSpPr>
          <p:nvPr/>
        </p:nvSpPr>
        <p:spPr>
          <a:xfrm>
            <a:off x="396907" y="2872746"/>
            <a:ext cx="3433538" cy="21213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spcBef>
                <a:spcPts val="0"/>
              </a:spcBef>
              <a:buNone/>
            </a:pPr>
            <a:r>
              <a:rPr lang="en-US" sz="900" b="1" dirty="0">
                <a:solidFill>
                  <a:schemeClr val="bg1">
                    <a:lumMod val="85000"/>
                  </a:schemeClr>
                </a:solidFill>
                <a:latin typeface="Roboto"/>
                <a:ea typeface="Roboto"/>
                <a:cs typeface="Roboto"/>
                <a:sym typeface="Roboto"/>
              </a:rPr>
              <a:t>How did you participate with the industry body or association:</a:t>
            </a:r>
          </a:p>
          <a:p>
            <a:pPr marL="0" indent="0">
              <a:spcBef>
                <a:spcPts val="0"/>
              </a:spcBef>
              <a:buNone/>
            </a:pPr>
            <a:r>
              <a:rPr lang="en-AU" sz="900" dirty="0">
                <a:solidFill>
                  <a:srgbClr val="92D050"/>
                </a:solidFill>
                <a:latin typeface="Roboto"/>
                <a:ea typeface="Roboto"/>
              </a:rPr>
              <a:t>I am an active member in games plus Canberra and go to all their weekly events, I have an office space in their HUB, where I work everyday and spend time with the rest of the game plus community </a:t>
            </a:r>
            <a:endParaRPr lang="en-AU" dirty="0"/>
          </a:p>
          <a:p>
            <a:pPr marL="0" indent="0" algn="ctr">
              <a:spcBef>
                <a:spcPts val="0"/>
              </a:spcBef>
              <a:buFont typeface="Arial"/>
              <a:buNone/>
            </a:pPr>
            <a:endParaRPr lang="en-US" sz="900" dirty="0">
              <a:solidFill>
                <a:srgbClr val="B7B7B7"/>
              </a:solidFill>
              <a:latin typeface="Roboto"/>
              <a:ea typeface="Roboto"/>
              <a:cs typeface="Roboto"/>
              <a:sym typeface="Roboto"/>
            </a:endParaRPr>
          </a:p>
          <a:p>
            <a:pPr marL="0" indent="0">
              <a:spcBef>
                <a:spcPts val="0"/>
              </a:spcBef>
              <a:buFont typeface="Arial"/>
              <a:buNone/>
            </a:pPr>
            <a:endParaRPr lang="en-US" sz="900" dirty="0">
              <a:solidFill>
                <a:srgbClr val="B7B7B7"/>
              </a:solidFill>
              <a:latin typeface="Roboto"/>
              <a:ea typeface="Roboto"/>
              <a:cs typeface="Roboto"/>
              <a:sym typeface="Roboto"/>
            </a:endParaRPr>
          </a:p>
        </p:txBody>
      </p:sp>
      <p:pic>
        <p:nvPicPr>
          <p:cNvPr id="6" name="Picture 5" descr="A picture containing text, indoor, cluttered&#10;&#10;Description automatically generated">
            <a:extLst>
              <a:ext uri="{FF2B5EF4-FFF2-40B4-BE49-F238E27FC236}">
                <a16:creationId xmlns:a16="http://schemas.microsoft.com/office/drawing/2014/main" id="{A9A5BEE9-E7CE-C0C3-FB04-0E04ED8F587A}"/>
              </a:ext>
            </a:extLst>
          </p:cNvPr>
          <p:cNvPicPr>
            <a:picLocks noChangeAspect="1"/>
          </p:cNvPicPr>
          <p:nvPr/>
        </p:nvPicPr>
        <p:blipFill>
          <a:blip r:embed="rId4"/>
          <a:stretch>
            <a:fillRect/>
          </a:stretch>
        </p:blipFill>
        <p:spPr>
          <a:xfrm rot="10800000">
            <a:off x="3964387" y="1314453"/>
            <a:ext cx="4079173" cy="1926276"/>
          </a:xfrm>
          <a:prstGeom prst="rect">
            <a:avLst/>
          </a:prstGeom>
        </p:spPr>
      </p:pic>
      <p:pic>
        <p:nvPicPr>
          <p:cNvPr id="8" name="Picture 7" descr="A picture containing floor, indoor, room, office&#10;&#10;Description automatically generated">
            <a:extLst>
              <a:ext uri="{FF2B5EF4-FFF2-40B4-BE49-F238E27FC236}">
                <a16:creationId xmlns:a16="http://schemas.microsoft.com/office/drawing/2014/main" id="{983F9988-4771-11C8-6BD8-3091A6B5A77C}"/>
              </a:ext>
            </a:extLst>
          </p:cNvPr>
          <p:cNvPicPr>
            <a:picLocks noChangeAspect="1"/>
          </p:cNvPicPr>
          <p:nvPr/>
        </p:nvPicPr>
        <p:blipFill>
          <a:blip r:embed="rId5"/>
          <a:stretch>
            <a:fillRect/>
          </a:stretch>
        </p:blipFill>
        <p:spPr>
          <a:xfrm>
            <a:off x="3964387" y="2694070"/>
            <a:ext cx="4397604" cy="2076646"/>
          </a:xfrm>
          <a:prstGeom prst="rect">
            <a:avLst/>
          </a:prstGeom>
        </p:spPr>
      </p:pic>
    </p:spTree>
    <p:extLst>
      <p:ext uri="{BB962C8B-B14F-4D97-AF65-F5344CB8AC3E}">
        <p14:creationId xmlns:p14="http://schemas.microsoft.com/office/powerpoint/2010/main" val="34106849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33" name="Google Shape;333;p47"/>
          <p:cNvSpPr/>
          <p:nvPr/>
        </p:nvSpPr>
        <p:spPr>
          <a:xfrm>
            <a:off x="6825" y="-6825"/>
            <a:ext cx="447900" cy="51435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aphicFrame>
        <p:nvGraphicFramePr>
          <p:cNvPr id="3" name="Google Shape;252;p40">
            <a:extLst>
              <a:ext uri="{FF2B5EF4-FFF2-40B4-BE49-F238E27FC236}">
                <a16:creationId xmlns:a16="http://schemas.microsoft.com/office/drawing/2014/main" id="{CF5440C8-8581-4B01-B88A-6DBC2E77BAF6}"/>
              </a:ext>
            </a:extLst>
          </p:cNvPr>
          <p:cNvGraphicFramePr/>
          <p:nvPr>
            <p:extLst>
              <p:ext uri="{D42A27DB-BD31-4B8C-83A1-F6EECF244321}">
                <p14:modId xmlns:p14="http://schemas.microsoft.com/office/powerpoint/2010/main" val="1504667896"/>
              </p:ext>
            </p:extLst>
          </p:nvPr>
        </p:nvGraphicFramePr>
        <p:xfrm>
          <a:off x="445238" y="1269261"/>
          <a:ext cx="8184086" cy="3728124"/>
        </p:xfrm>
        <a:graphic>
          <a:graphicData uri="http://schemas.openxmlformats.org/drawingml/2006/table">
            <a:tbl>
              <a:tblPr>
                <a:noFill/>
                <a:tableStyleId>{2DE40A0A-F175-4DEE-BA99-264EB937CA04}</a:tableStyleId>
              </a:tblPr>
              <a:tblGrid>
                <a:gridCol w="1297836">
                  <a:extLst>
                    <a:ext uri="{9D8B030D-6E8A-4147-A177-3AD203B41FA5}">
                      <a16:colId xmlns:a16="http://schemas.microsoft.com/office/drawing/2014/main" val="20000"/>
                    </a:ext>
                  </a:extLst>
                </a:gridCol>
                <a:gridCol w="707895">
                  <a:extLst>
                    <a:ext uri="{9D8B030D-6E8A-4147-A177-3AD203B41FA5}">
                      <a16:colId xmlns:a16="http://schemas.microsoft.com/office/drawing/2014/main" val="2529293283"/>
                    </a:ext>
                  </a:extLst>
                </a:gridCol>
                <a:gridCol w="6178355">
                  <a:extLst>
                    <a:ext uri="{9D8B030D-6E8A-4147-A177-3AD203B41FA5}">
                      <a16:colId xmlns:a16="http://schemas.microsoft.com/office/drawing/2014/main" val="20002"/>
                    </a:ext>
                  </a:extLst>
                </a:gridCol>
              </a:tblGrid>
              <a:tr h="344994">
                <a:tc>
                  <a:txBody>
                    <a:bodyPr/>
                    <a:lstStyle/>
                    <a:p>
                      <a:pPr marL="0" marR="0" lvl="0" indent="0" algn="l" rtl="0">
                        <a:lnSpc>
                          <a:spcPct val="100000"/>
                        </a:lnSpc>
                        <a:spcBef>
                          <a:spcPts val="0"/>
                        </a:spcBef>
                        <a:spcAft>
                          <a:spcPts val="0"/>
                        </a:spcAft>
                        <a:buClr>
                          <a:srgbClr val="00B0F0"/>
                        </a:buClr>
                        <a:buSzPts val="1000"/>
                        <a:buFont typeface="Calibri"/>
                        <a:buNone/>
                      </a:pPr>
                      <a:r>
                        <a:rPr lang="en-AU" sz="1000" b="1" u="none" strike="noStrike" cap="none" dirty="0">
                          <a:solidFill>
                            <a:srgbClr val="D9D9D9"/>
                          </a:solidFill>
                          <a:latin typeface="Roboto"/>
                          <a:ea typeface="Roboto"/>
                        </a:rPr>
                        <a:t>Milestone</a:t>
                      </a: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solidFill>
                      <a:schemeClr val="tx1">
                        <a:lumMod val="75000"/>
                        <a:lumOff val="25000"/>
                      </a:schemeClr>
                    </a:solidFill>
                  </a:tcPr>
                </a:tc>
                <a:tc>
                  <a:txBody>
                    <a:bodyPr/>
                    <a:lstStyle/>
                    <a:p>
                      <a:pPr marL="0" lvl="0" indent="0" algn="l">
                        <a:lnSpc>
                          <a:spcPct val="100000"/>
                        </a:lnSpc>
                        <a:spcBef>
                          <a:spcPts val="0"/>
                        </a:spcBef>
                        <a:spcAft>
                          <a:spcPts val="0"/>
                        </a:spcAft>
                        <a:buNone/>
                      </a:pPr>
                      <a:r>
                        <a:rPr lang="en-AU" sz="1000" b="1" u="none" strike="noStrike" cap="none" dirty="0">
                          <a:solidFill>
                            <a:srgbClr val="D9D9D9"/>
                          </a:solidFill>
                          <a:latin typeface="Roboto"/>
                          <a:ea typeface="Roboto"/>
                        </a:rPr>
                        <a:t>Date</a:t>
                      </a:r>
                    </a:p>
                  </a:txBody>
                  <a:tcPr marL="91425" marR="91425" marT="91425" marB="91425">
                    <a:lnL w="19050" cap="flat" cmpd="sng" algn="ctr">
                      <a:solidFill>
                        <a:srgbClr val="666666"/>
                      </a:solidFill>
                      <a:prstDash val="solid"/>
                      <a:round/>
                      <a:headEnd type="none" w="sm" len="sm"/>
                      <a:tailEnd type="none" w="sm" len="sm"/>
                    </a:lnL>
                    <a:lnR w="19050">
                      <a:solidFill>
                        <a:srgbClr val="666666"/>
                      </a:solidFill>
                    </a:lnR>
                    <a:lnT w="19050">
                      <a:solidFill>
                        <a:srgbClr val="666666"/>
                      </a:solidFill>
                    </a:lnT>
                    <a:lnB w="19050">
                      <a:solidFill>
                        <a:srgbClr val="666666"/>
                      </a:solidFill>
                    </a:lnB>
                    <a:solidFill>
                      <a:schemeClr val="tx1">
                        <a:lumMod val="75000"/>
                        <a:lumOff val="25000"/>
                      </a:schemeClr>
                    </a:solidFill>
                  </a:tcPr>
                </a:tc>
                <a:tc>
                  <a:txBody>
                    <a:bodyPr/>
                    <a:lstStyle/>
                    <a:p>
                      <a:pPr marL="0" marR="0" lvl="0" indent="0" algn="l" rtl="0">
                        <a:lnSpc>
                          <a:spcPct val="100000"/>
                        </a:lnSpc>
                        <a:spcBef>
                          <a:spcPts val="0"/>
                        </a:spcBef>
                        <a:spcAft>
                          <a:spcPts val="0"/>
                        </a:spcAft>
                        <a:buClr>
                          <a:srgbClr val="D9D9D9"/>
                        </a:buClr>
                        <a:buSzPts val="1000"/>
                        <a:buFont typeface="Roboto"/>
                        <a:buNone/>
                      </a:pPr>
                      <a:r>
                        <a:rPr lang="en-AU" sz="1000" b="1" u="none" strike="noStrike" cap="none" dirty="0">
                          <a:solidFill>
                            <a:srgbClr val="D9D9D9"/>
                          </a:solidFill>
                          <a:latin typeface="Roboto"/>
                          <a:ea typeface="Roboto"/>
                        </a:rPr>
                        <a:t>Explanation of achievement and goal</a:t>
                      </a:r>
                    </a:p>
                  </a:txBody>
                  <a:tcPr marL="91425" marR="91425" marT="91425" marB="91425">
                    <a:lnL w="19050" cap="flat" cmpd="sng" algn="ctr">
                      <a:solidFill>
                        <a:srgbClr val="666666"/>
                      </a:solidFill>
                      <a:prstDash val="solid"/>
                      <a:round/>
                      <a:headEnd type="none" w="med" len="med"/>
                      <a:tailEnd type="none" w="med" len="med"/>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solidFill>
                      <a:schemeClr val="tx1">
                        <a:lumMod val="75000"/>
                        <a:lumOff val="25000"/>
                      </a:schemeClr>
                    </a:solidFill>
                  </a:tcPr>
                </a:tc>
                <a:extLst>
                  <a:ext uri="{0D108BD9-81ED-4DB2-BD59-A6C34878D82A}">
                    <a16:rowId xmlns:a16="http://schemas.microsoft.com/office/drawing/2014/main" val="10000"/>
                  </a:ext>
                </a:extLst>
              </a:tr>
              <a:tr h="347850">
                <a:tc>
                  <a:txBody>
                    <a:bodyPr/>
                    <a:lstStyle/>
                    <a:p>
                      <a:pPr marL="0" marR="0" lvl="0" indent="0">
                        <a:lnSpc>
                          <a:spcPct val="100000"/>
                        </a:lnSpc>
                        <a:spcBef>
                          <a:spcPts val="0"/>
                        </a:spcBef>
                        <a:spcAft>
                          <a:spcPts val="0"/>
                        </a:spcAft>
                        <a:buNone/>
                      </a:pPr>
                      <a:r>
                        <a:rPr lang="en-GB" sz="900" b="0" i="0" u="none" strike="noStrike" cap="none" noProof="0" dirty="0">
                          <a:solidFill>
                            <a:srgbClr val="92D050"/>
                          </a:solidFill>
                          <a:latin typeface="Roboto"/>
                        </a:rPr>
                        <a:t>Build up a decent portfolio of personal projects</a:t>
                      </a:r>
                      <a:endParaRPr lang="en-US" sz="900" b="0" i="0" u="none" strike="noStrike" cap="none" noProof="0" dirty="0">
                        <a:solidFill>
                          <a:schemeClr val="bg1">
                            <a:lumMod val="85000"/>
                          </a:schemeClr>
                        </a:solidFill>
                        <a:latin typeface="Roboto"/>
                      </a:endParaRPr>
                    </a:p>
                  </a:txBody>
                  <a:tcPr marL="91425" marR="91425" marT="91425" marB="91425">
                    <a:lnL w="19050" cap="flat" cmpd="sng" algn="ctr">
                      <a:solidFill>
                        <a:srgbClr val="666666"/>
                      </a:solidFill>
                      <a:prstDash val="solid"/>
                      <a:round/>
                      <a:headEnd type="none" w="sm" len="sm"/>
                      <a:tailEnd type="none" w="sm" len="sm"/>
                    </a:lnL>
                    <a:lnR w="19050" cap="flat" cmpd="sng" algn="ctr">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tc>
                  <a:txBody>
                    <a:bodyPr/>
                    <a:lstStyle/>
                    <a:p>
                      <a:pPr marL="0" lvl="0" indent="0">
                        <a:lnSpc>
                          <a:spcPct val="100000"/>
                        </a:lnSpc>
                        <a:spcBef>
                          <a:spcPts val="0"/>
                        </a:spcBef>
                        <a:spcAft>
                          <a:spcPts val="0"/>
                        </a:spcAft>
                        <a:buNone/>
                      </a:pPr>
                      <a:r>
                        <a:rPr lang="en-GB" sz="900" b="0" i="0" u="none" strike="noStrike" cap="none" noProof="0" dirty="0">
                          <a:solidFill>
                            <a:srgbClr val="92D050"/>
                          </a:solidFill>
                          <a:latin typeface="Roboto"/>
                        </a:rPr>
                        <a:t>30/12/22</a:t>
                      </a:r>
                      <a:endParaRPr lang="en-US" sz="900" dirty="0"/>
                    </a:p>
                  </a:txBody>
                  <a:tcPr marL="91425" marR="91425" marT="91425" marB="91425">
                    <a:lnL w="19050" cap="flat" cmpd="sng" algn="ctr">
                      <a:solidFill>
                        <a:srgbClr val="666666"/>
                      </a:solidFill>
                      <a:prstDash val="solid"/>
                      <a:round/>
                      <a:headEnd type="none" w="sm" len="sm"/>
                      <a:tailEnd type="none" w="sm" len="sm"/>
                    </a:lnL>
                    <a:lnR w="19050" cap="flat" cmpd="sng" algn="ctr">
                      <a:solidFill>
                        <a:srgbClr val="666666"/>
                      </a:solidFill>
                      <a:prstDash val="solid"/>
                      <a:round/>
                      <a:headEnd type="none" w="med" len="med"/>
                      <a:tailEnd type="none" w="med" len="med"/>
                    </a:lnR>
                    <a:lnT w="19050" cap="flat" cmpd="sng" algn="ctr">
                      <a:solidFill>
                        <a:srgbClr val="666666"/>
                      </a:solidFill>
                      <a:prstDash val="solid"/>
                      <a:round/>
                      <a:headEnd type="none" w="med" len="med"/>
                      <a:tailEnd type="none" w="med" len="med"/>
                    </a:lnT>
                    <a:lnB w="19050" cap="flat" cmpd="sng" algn="ctr">
                      <a:solidFill>
                        <a:srgbClr val="666666"/>
                      </a:solidFill>
                      <a:prstDash val="solid"/>
                      <a:round/>
                      <a:headEnd type="none" w="med" len="med"/>
                      <a:tailEnd type="none" w="med" len="med"/>
                    </a:lnB>
                  </a:tcPr>
                </a:tc>
                <a:tc>
                  <a:txBody>
                    <a:bodyPr/>
                    <a:lstStyle/>
                    <a:p>
                      <a:pPr marL="0" marR="0" lvl="0" indent="0" algn="l">
                        <a:lnSpc>
                          <a:spcPct val="100000"/>
                        </a:lnSpc>
                        <a:spcBef>
                          <a:spcPts val="0"/>
                        </a:spcBef>
                        <a:spcAft>
                          <a:spcPts val="0"/>
                        </a:spcAft>
                        <a:buNone/>
                      </a:pPr>
                      <a:r>
                        <a:rPr lang="en-GB" sz="900" b="0" i="0" u="none" strike="noStrike" cap="none" noProof="0" dirty="0">
                          <a:solidFill>
                            <a:srgbClr val="92D050"/>
                          </a:solidFill>
                          <a:latin typeface="Roboto"/>
                        </a:rPr>
                        <a:t>Expand on my design portfolio by adding better design works that I have been working on In my spare time, taking advantage of all the knowledge already taught in class to create some prototypes as close to industry standard as possible, </a:t>
                      </a:r>
                    </a:p>
                    <a:p>
                      <a:pPr marL="0" marR="0" lvl="0" indent="0" algn="l">
                        <a:lnSpc>
                          <a:spcPct val="100000"/>
                        </a:lnSpc>
                        <a:spcBef>
                          <a:spcPts val="0"/>
                        </a:spcBef>
                        <a:spcAft>
                          <a:spcPts val="0"/>
                        </a:spcAft>
                        <a:buNone/>
                      </a:pPr>
                      <a:r>
                        <a:rPr lang="en-GB" sz="900" b="0" i="0" u="none" strike="noStrike" cap="none" noProof="0" dirty="0">
                          <a:solidFill>
                            <a:srgbClr val="92D050"/>
                          </a:solidFill>
                          <a:latin typeface="Roboto"/>
                        </a:rPr>
                        <a:t>I would like at least 2 more highly detailed portfolio pieces of personal projects </a:t>
                      </a:r>
                      <a:endParaRPr lang="en-US" sz="900" dirty="0">
                        <a:sym typeface="Roboto"/>
                      </a:endParaRPr>
                    </a:p>
                  </a:txBody>
                  <a:tcPr marL="91425" marR="91425" marT="91425" marB="91425">
                    <a:lnL w="19050" cap="flat" cmpd="sng" algn="ctr">
                      <a:solidFill>
                        <a:srgbClr val="666666"/>
                      </a:solidFill>
                      <a:prstDash val="solid"/>
                      <a:round/>
                      <a:headEnd type="none" w="med" len="med"/>
                      <a:tailEnd type="none" w="med" len="med"/>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68955540"/>
                  </a:ext>
                </a:extLst>
              </a:tr>
              <a:tr h="347849">
                <a:tc>
                  <a:txBody>
                    <a:bodyPr/>
                    <a:lstStyle/>
                    <a:p>
                      <a:pPr marL="0" lvl="0" indent="0">
                        <a:lnSpc>
                          <a:spcPct val="100000"/>
                        </a:lnSpc>
                        <a:spcBef>
                          <a:spcPts val="0"/>
                        </a:spcBef>
                        <a:spcAft>
                          <a:spcPts val="0"/>
                        </a:spcAft>
                        <a:buNone/>
                      </a:pPr>
                      <a:r>
                        <a:rPr lang="en-GB" sz="900" b="0" i="0" u="none" strike="noStrike" noProof="0" dirty="0">
                          <a:solidFill>
                            <a:srgbClr val="92D050"/>
                          </a:solidFill>
                          <a:latin typeface="Roboto"/>
                        </a:rPr>
                        <a:t>Work on a simplistic solo project</a:t>
                      </a:r>
                      <a:endParaRPr lang="en-US" dirty="0"/>
                    </a:p>
                    <a:p>
                      <a:pPr marL="0" lvl="0" indent="0">
                        <a:lnSpc>
                          <a:spcPct val="100000"/>
                        </a:lnSpc>
                        <a:spcBef>
                          <a:spcPts val="0"/>
                        </a:spcBef>
                        <a:spcAft>
                          <a:spcPts val="0"/>
                        </a:spcAft>
                        <a:buNone/>
                      </a:pPr>
                      <a:endParaRPr lang="en-US" sz="900" b="0" i="0" u="none" strike="noStrike" noProof="0" dirty="0">
                        <a:solidFill>
                          <a:schemeClr val="bg1">
                            <a:lumMod val="85000"/>
                          </a:schemeClr>
                        </a:solidFill>
                        <a:latin typeface="Roboto"/>
                      </a:endParaRPr>
                    </a:p>
                    <a:p>
                      <a:pPr marL="0" lvl="0" indent="0">
                        <a:lnSpc>
                          <a:spcPct val="100000"/>
                        </a:lnSpc>
                        <a:spcBef>
                          <a:spcPts val="0"/>
                        </a:spcBef>
                        <a:spcAft>
                          <a:spcPts val="0"/>
                        </a:spcAft>
                        <a:buNone/>
                      </a:pPr>
                      <a:endParaRPr lang="en-US" sz="900" b="0" i="0" u="none" strike="noStrike" noProof="0" dirty="0">
                        <a:solidFill>
                          <a:schemeClr val="bg1">
                            <a:lumMod val="85000"/>
                          </a:schemeClr>
                        </a:solidFill>
                        <a:latin typeface="Roboto"/>
                      </a:endParaRPr>
                    </a:p>
                  </a:txBody>
                  <a:tcPr marL="91425" marR="91425" marT="91425" marB="91425">
                    <a:lnL w="19050" cap="flat" cmpd="sng" algn="ctr">
                      <a:solidFill>
                        <a:srgbClr val="666666"/>
                      </a:solidFill>
                      <a:prstDash val="solid"/>
                      <a:round/>
                      <a:headEnd type="none" w="med" len="med"/>
                      <a:tailEnd type="none" w="med" len="med"/>
                    </a:lnL>
                    <a:lnR w="19050" cap="flat" cmpd="sng" algn="ctr">
                      <a:solidFill>
                        <a:srgbClr val="666666"/>
                      </a:solidFill>
                      <a:prstDash val="solid"/>
                      <a:round/>
                      <a:headEnd type="none" w="med" len="med"/>
                      <a:tailEnd type="none" w="med" len="med"/>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med" len="med"/>
                      <a:tailEnd type="none" w="med" len="med"/>
                    </a:lnB>
                  </a:tcPr>
                </a:tc>
                <a:tc>
                  <a:txBody>
                    <a:bodyPr/>
                    <a:lstStyle/>
                    <a:p>
                      <a:pPr marL="0" lvl="0" indent="0">
                        <a:lnSpc>
                          <a:spcPct val="100000"/>
                        </a:lnSpc>
                        <a:spcBef>
                          <a:spcPts val="0"/>
                        </a:spcBef>
                        <a:spcAft>
                          <a:spcPts val="0"/>
                        </a:spcAft>
                        <a:buNone/>
                      </a:pPr>
                      <a:r>
                        <a:rPr lang="en-AU" sz="900" b="0" i="0" u="none" strike="noStrike" noProof="0" dirty="0">
                          <a:solidFill>
                            <a:srgbClr val="92D050"/>
                          </a:solidFill>
                          <a:latin typeface="Roboto"/>
                        </a:rPr>
                        <a:t>30/01/22</a:t>
                      </a:r>
                      <a:endParaRPr lang="en-US" dirty="0"/>
                    </a:p>
                  </a:txBody>
                  <a:tcPr marL="91425" marR="91425" marT="91425" marB="91425">
                    <a:lnL w="19050" cap="flat" cmpd="sng" algn="ctr">
                      <a:solidFill>
                        <a:srgbClr val="666666"/>
                      </a:solidFill>
                      <a:prstDash val="solid"/>
                      <a:round/>
                      <a:headEnd type="none" w="med" len="med"/>
                      <a:tailEnd type="none" w="med" len="med"/>
                    </a:lnL>
                    <a:lnR w="19050" cap="flat" cmpd="sng" algn="ctr">
                      <a:solidFill>
                        <a:srgbClr val="666666"/>
                      </a:solidFill>
                      <a:prstDash val="solid"/>
                      <a:round/>
                      <a:headEnd type="none" w="med" len="med"/>
                      <a:tailEnd type="none" w="med" len="med"/>
                    </a:lnR>
                    <a:lnT w="19050" cap="flat" cmpd="sng" algn="ctr">
                      <a:solidFill>
                        <a:srgbClr val="666666"/>
                      </a:solidFill>
                      <a:prstDash val="solid"/>
                      <a:round/>
                      <a:headEnd type="none" w="med" len="med"/>
                      <a:tailEnd type="none" w="med" len="med"/>
                    </a:lnT>
                    <a:lnB w="19050" cap="flat" cmpd="sng" algn="ctr">
                      <a:solidFill>
                        <a:srgbClr val="666666"/>
                      </a:solidFill>
                      <a:prstDash val="solid"/>
                      <a:round/>
                      <a:headEnd type="none" w="med" len="med"/>
                      <a:tailEnd type="none" w="med" len="med"/>
                    </a:lnB>
                  </a:tcPr>
                </a:tc>
                <a:tc>
                  <a:txBody>
                    <a:bodyPr/>
                    <a:lstStyle/>
                    <a:p>
                      <a:pPr marL="0" lvl="0" indent="0" algn="l">
                        <a:lnSpc>
                          <a:spcPct val="100000"/>
                        </a:lnSpc>
                        <a:spcBef>
                          <a:spcPts val="0"/>
                        </a:spcBef>
                        <a:spcAft>
                          <a:spcPts val="0"/>
                        </a:spcAft>
                        <a:buNone/>
                      </a:pPr>
                      <a:r>
                        <a:rPr lang="en-AU" sz="900" b="0" i="0" u="none" strike="noStrike" cap="none" noProof="0" dirty="0">
                          <a:solidFill>
                            <a:srgbClr val="92D050"/>
                          </a:solidFill>
                          <a:latin typeface="Roboto"/>
                        </a:rPr>
                        <a:t>Work on a very simple solo project, as a portfolio piece, either a short mobile game or a 10 to15-minute demo of a PC game. – something that can be shown as video form on a portfolio and looks good / captures attention.</a:t>
                      </a:r>
                      <a:endParaRPr lang="en-US" dirty="0"/>
                    </a:p>
                  </a:txBody>
                  <a:tcPr marL="91425" marR="91425" marT="91425" marB="91425">
                    <a:lnL w="19050" cap="flat" cmpd="sng" algn="ctr">
                      <a:solidFill>
                        <a:srgbClr val="666666"/>
                      </a:solidFill>
                      <a:prstDash val="solid"/>
                      <a:round/>
                      <a:headEnd type="none" w="med" len="med"/>
                      <a:tailEnd type="none" w="med" len="med"/>
                    </a:lnL>
                    <a:lnR w="19050">
                      <a:solidFill>
                        <a:srgbClr val="666666"/>
                      </a:solidFill>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med" len="med"/>
                      <a:tailEnd type="none" w="med" len="med"/>
                    </a:lnB>
                  </a:tcPr>
                </a:tc>
                <a:extLst>
                  <a:ext uri="{0D108BD9-81ED-4DB2-BD59-A6C34878D82A}">
                    <a16:rowId xmlns:a16="http://schemas.microsoft.com/office/drawing/2014/main" val="1523493114"/>
                  </a:ext>
                </a:extLst>
              </a:tr>
              <a:tr h="347849">
                <a:tc>
                  <a:txBody>
                    <a:bodyPr/>
                    <a:lstStyle/>
                    <a:p>
                      <a:pPr marL="0" marR="0" lvl="0" indent="0">
                        <a:lnSpc>
                          <a:spcPct val="100000"/>
                        </a:lnSpc>
                        <a:spcBef>
                          <a:spcPts val="0"/>
                        </a:spcBef>
                        <a:spcAft>
                          <a:spcPts val="0"/>
                        </a:spcAft>
                        <a:buNone/>
                      </a:pPr>
                      <a:r>
                        <a:rPr lang="en-GB" sz="900" b="0" i="0" u="none" strike="noStrike" cap="none" noProof="0" dirty="0">
                          <a:solidFill>
                            <a:srgbClr val="92D050"/>
                          </a:solidFill>
                          <a:latin typeface="Roboto"/>
                          <a:sym typeface="Roboto"/>
                        </a:rPr>
                        <a:t> Internship or Junior level design position or start advanced diploma</a:t>
                      </a:r>
                      <a:endParaRPr lang="en-US" dirty="0">
                        <a:sym typeface="Roboto"/>
                      </a:endParaRPr>
                    </a:p>
                  </a:txBody>
                  <a:tcPr marL="91425" marR="91425" marT="91425" marB="91425">
                    <a:lnL w="19050" cap="flat" cmpd="sng" algn="ctr">
                      <a:solidFill>
                        <a:srgbClr val="666666"/>
                      </a:solidFill>
                      <a:prstDash val="solid"/>
                      <a:round/>
                      <a:headEnd type="none" w="med" len="med"/>
                      <a:tailEnd type="none" w="med" len="med"/>
                    </a:lnL>
                    <a:lnR w="19050">
                      <a:solidFill>
                        <a:srgbClr val="666666"/>
                      </a:solidFill>
                    </a:lnR>
                    <a:lnT w="19050" cap="flat" cmpd="sng" algn="ctr">
                      <a:solidFill>
                        <a:srgbClr val="666666"/>
                      </a:solidFill>
                      <a:prstDash val="solid"/>
                      <a:round/>
                      <a:headEnd type="none" w="med" len="med"/>
                      <a:tailEnd type="none" w="med" len="med"/>
                    </a:lnT>
                    <a:lnB w="19050" cap="flat" cmpd="sng" algn="ctr">
                      <a:solidFill>
                        <a:srgbClr val="666666"/>
                      </a:solidFill>
                      <a:prstDash val="solid"/>
                      <a:round/>
                      <a:headEnd type="none" w="med" len="med"/>
                      <a:tailEnd type="none" w="med" len="med"/>
                    </a:lnB>
                  </a:tcPr>
                </a:tc>
                <a:tc>
                  <a:txBody>
                    <a:bodyPr/>
                    <a:lstStyle/>
                    <a:p>
                      <a:pPr marL="0" lvl="0" indent="0">
                        <a:lnSpc>
                          <a:spcPct val="100000"/>
                        </a:lnSpc>
                        <a:spcBef>
                          <a:spcPts val="0"/>
                        </a:spcBef>
                        <a:spcAft>
                          <a:spcPts val="0"/>
                        </a:spcAft>
                        <a:buNone/>
                      </a:pPr>
                      <a:r>
                        <a:rPr lang="en-GB" sz="900" b="0" i="0" u="none" strike="noStrike" noProof="0" dirty="0">
                          <a:solidFill>
                            <a:srgbClr val="92D050"/>
                          </a:solidFill>
                          <a:latin typeface="Roboto"/>
                          <a:sym typeface="Roboto"/>
                        </a:rPr>
                        <a:t>3</a:t>
                      </a:r>
                      <a:r>
                        <a:rPr lang="en-AU" sz="900" b="0" i="0" u="none" strike="noStrike" noProof="0" dirty="0">
                          <a:solidFill>
                            <a:srgbClr val="92D050"/>
                          </a:solidFill>
                          <a:latin typeface="Roboto"/>
                        </a:rPr>
                        <a:t>0/1/22</a:t>
                      </a:r>
                      <a:endParaRPr dirty="0">
                        <a:sym typeface="Roboto"/>
                      </a:endParaRPr>
                    </a:p>
                  </a:txBody>
                  <a:tcPr marL="91425" marR="91425" marT="91425" marB="91425">
                    <a:lnL w="19050">
                      <a:solidFill>
                        <a:srgbClr val="666666"/>
                      </a:solidFill>
                    </a:lnL>
                    <a:lnR w="19050">
                      <a:solidFill>
                        <a:srgbClr val="666666"/>
                      </a:solidFill>
                    </a:lnR>
                    <a:lnT w="19050">
                      <a:solidFill>
                        <a:srgbClr val="666666"/>
                      </a:solidFill>
                    </a:lnT>
                    <a:lnB w="19050" cap="flat" cmpd="sng" algn="ctr">
                      <a:solidFill>
                        <a:srgbClr val="666666"/>
                      </a:solidFill>
                      <a:prstDash val="solid"/>
                      <a:round/>
                      <a:headEnd type="none" w="med" len="med"/>
                      <a:tailEnd type="none" w="med" len="med"/>
                    </a:lnB>
                  </a:tcPr>
                </a:tc>
                <a:tc>
                  <a:txBody>
                    <a:bodyPr/>
                    <a:lstStyle/>
                    <a:p>
                      <a:pPr marL="0" marR="0" lvl="0" indent="0" algn="l">
                        <a:lnSpc>
                          <a:spcPct val="100000"/>
                        </a:lnSpc>
                        <a:spcBef>
                          <a:spcPts val="0"/>
                        </a:spcBef>
                        <a:spcAft>
                          <a:spcPts val="0"/>
                        </a:spcAft>
                        <a:buNone/>
                      </a:pPr>
                      <a:r>
                        <a:rPr lang="en-GB" sz="900" b="0" i="0" u="none" strike="noStrike" cap="none" noProof="0" dirty="0">
                          <a:solidFill>
                            <a:srgbClr val="92D050"/>
                          </a:solidFill>
                          <a:latin typeface="Roboto"/>
                        </a:rPr>
                        <a:t>E</a:t>
                      </a:r>
                      <a:r>
                        <a:rPr lang="en-AU" sz="900" b="0" i="0" u="none" strike="noStrike" cap="none" noProof="0" dirty="0">
                          <a:solidFill>
                            <a:srgbClr val="92D050"/>
                          </a:solidFill>
                          <a:latin typeface="Roboto"/>
                        </a:rPr>
                        <a:t>ither by 30/12/22 receive an Internship from a game development company or a junior level design position and if neither of those occur, I will move onto the advanced diploma course of Game Design next year</a:t>
                      </a:r>
                      <a:endParaRPr lang="en-US" dirty="0"/>
                    </a:p>
                  </a:txBody>
                  <a:tcPr marL="91425" marR="91425" marT="91425" marB="91425">
                    <a:lnL w="19050">
                      <a:solidFill>
                        <a:srgbClr val="666666"/>
                      </a:solidFill>
                    </a:lnL>
                    <a:lnR w="19050">
                      <a:solidFill>
                        <a:srgbClr val="666666"/>
                      </a:solidFill>
                    </a:lnR>
                    <a:lnT w="19050">
                      <a:solidFill>
                        <a:srgbClr val="666666"/>
                      </a:solidFill>
                    </a:lnT>
                    <a:lnB w="19050" cap="flat" cmpd="sng" algn="ctr">
                      <a:solidFill>
                        <a:srgbClr val="666666"/>
                      </a:solidFill>
                      <a:prstDash val="solid"/>
                      <a:round/>
                      <a:headEnd type="none" w="med" len="med"/>
                      <a:tailEnd type="none" w="med" len="med"/>
                    </a:lnB>
                  </a:tcPr>
                </a:tc>
                <a:extLst>
                  <a:ext uri="{0D108BD9-81ED-4DB2-BD59-A6C34878D82A}">
                    <a16:rowId xmlns:a16="http://schemas.microsoft.com/office/drawing/2014/main" val="1326887092"/>
                  </a:ext>
                </a:extLst>
              </a:tr>
              <a:tr h="347849">
                <a:tc>
                  <a:txBody>
                    <a:bodyPr/>
                    <a:lstStyle/>
                    <a:p>
                      <a:pPr marL="0" marR="0" lvl="0" indent="0">
                        <a:lnSpc>
                          <a:spcPct val="100000"/>
                        </a:lnSpc>
                        <a:spcBef>
                          <a:spcPts val="0"/>
                        </a:spcBef>
                        <a:spcAft>
                          <a:spcPts val="0"/>
                        </a:spcAft>
                        <a:buNone/>
                      </a:pPr>
                      <a:r>
                        <a:rPr lang="en-GB" sz="900" b="0" i="0" u="none" strike="noStrike" cap="none" noProof="0" dirty="0">
                          <a:solidFill>
                            <a:srgbClr val="92D050"/>
                          </a:solidFill>
                          <a:latin typeface="Roboto"/>
                        </a:rPr>
                        <a:t>Release first game with Indie studio</a:t>
                      </a:r>
                      <a:endParaRPr lang="en-US" dirty="0"/>
                    </a:p>
                    <a:p>
                      <a:pPr marL="0" marR="0" lvl="0" indent="0">
                        <a:lnSpc>
                          <a:spcPct val="100000"/>
                        </a:lnSpc>
                        <a:spcBef>
                          <a:spcPts val="0"/>
                        </a:spcBef>
                        <a:spcAft>
                          <a:spcPts val="0"/>
                        </a:spcAft>
                        <a:buNone/>
                      </a:pPr>
                      <a:endParaRPr lang="en-US" sz="900" b="0" i="0" u="none" strike="noStrike" cap="none" noProof="0" dirty="0">
                        <a:solidFill>
                          <a:schemeClr val="bg1">
                            <a:lumMod val="85000"/>
                          </a:schemeClr>
                        </a:solidFill>
                        <a:latin typeface="Roboto"/>
                      </a:endParaRPr>
                    </a:p>
                  </a:txBody>
                  <a:tcPr marL="91425" marR="91425" marT="91425" marB="91425">
                    <a:lnL w="19050" cap="flat" cmpd="sng" algn="ctr">
                      <a:solidFill>
                        <a:srgbClr val="666666"/>
                      </a:solidFill>
                      <a:prstDash val="solid"/>
                      <a:round/>
                      <a:headEnd type="none" w="med" len="med"/>
                      <a:tailEnd type="none" w="med" len="med"/>
                    </a:lnL>
                    <a:lnR w="19050" cap="flat" cmpd="sng" algn="ctr">
                      <a:solidFill>
                        <a:srgbClr val="666666"/>
                      </a:solidFill>
                      <a:prstDash val="solid"/>
                      <a:round/>
                      <a:headEnd type="none" w="med" len="med"/>
                      <a:tailEnd type="none" w="med" len="med"/>
                    </a:lnR>
                    <a:lnT w="19050" cap="flat" cmpd="sng" algn="ctr">
                      <a:solidFill>
                        <a:srgbClr val="666666"/>
                      </a:solidFill>
                      <a:prstDash val="solid"/>
                      <a:round/>
                      <a:headEnd type="none" w="med" len="med"/>
                      <a:tailEnd type="none" w="med" len="med"/>
                    </a:lnT>
                    <a:lnB w="19050" cap="flat" cmpd="sng" algn="ctr">
                      <a:solidFill>
                        <a:srgbClr val="666666"/>
                      </a:solidFill>
                      <a:prstDash val="solid"/>
                      <a:round/>
                      <a:headEnd type="none" w="med" len="med"/>
                      <a:tailEnd type="none" w="med" len="med"/>
                    </a:lnB>
                  </a:tcPr>
                </a:tc>
                <a:tc>
                  <a:txBody>
                    <a:bodyPr/>
                    <a:lstStyle/>
                    <a:p>
                      <a:pPr marL="0" lvl="0" indent="0">
                        <a:lnSpc>
                          <a:spcPct val="100000"/>
                        </a:lnSpc>
                        <a:spcBef>
                          <a:spcPts val="0"/>
                        </a:spcBef>
                        <a:spcAft>
                          <a:spcPts val="0"/>
                        </a:spcAft>
                        <a:buNone/>
                      </a:pPr>
                      <a:r>
                        <a:rPr lang="en-AU" sz="900" b="0" i="0" u="none" strike="noStrike" cap="none" noProof="0" dirty="0">
                          <a:solidFill>
                            <a:srgbClr val="92D050"/>
                          </a:solidFill>
                          <a:latin typeface="Roboto"/>
                        </a:rPr>
                        <a:t>30/08/23</a:t>
                      </a:r>
                      <a:endParaRPr lang="en-US" dirty="0"/>
                    </a:p>
                  </a:txBody>
                  <a:tcPr marL="91425" marR="91425" marT="91425" marB="91425">
                    <a:lnL w="19050" cap="flat" cmpd="sng" algn="ctr">
                      <a:solidFill>
                        <a:srgbClr val="666666"/>
                      </a:solidFill>
                      <a:prstDash val="solid"/>
                      <a:round/>
                      <a:headEnd type="none" w="med" len="med"/>
                      <a:tailEnd type="none" w="med" len="med"/>
                    </a:lnL>
                    <a:lnR w="19050" cap="flat" cmpd="sng" algn="ctr">
                      <a:solidFill>
                        <a:srgbClr val="666666"/>
                      </a:solidFill>
                      <a:prstDash val="solid"/>
                      <a:round/>
                      <a:headEnd type="none" w="med" len="med"/>
                      <a:tailEnd type="none" w="med" len="med"/>
                    </a:lnR>
                    <a:lnT w="19050">
                      <a:solidFill>
                        <a:srgbClr val="666666"/>
                      </a:solidFill>
                    </a:lnT>
                    <a:lnB w="19050" cap="flat" cmpd="sng" algn="ctr">
                      <a:solidFill>
                        <a:srgbClr val="666666"/>
                      </a:solidFill>
                      <a:prstDash val="solid"/>
                      <a:round/>
                      <a:headEnd type="none" w="med" len="med"/>
                      <a:tailEnd type="none" w="med" len="med"/>
                    </a:lnB>
                  </a:tcPr>
                </a:tc>
                <a:tc>
                  <a:txBody>
                    <a:bodyPr/>
                    <a:lstStyle/>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By the end of February, hopefully the indie studio I am apart of will release its first game, giving me at the very least a great portfolio piece I can use to help get another job later </a:t>
                      </a:r>
                      <a:endParaRPr lang="en-US" dirty="0">
                        <a:sym typeface="Roboto"/>
                      </a:endParaRPr>
                    </a:p>
                  </a:txBody>
                  <a:tcPr marL="91425" marR="91425" marT="91425" marB="91425">
                    <a:lnL w="19050" cap="flat" cmpd="sng" algn="ctr">
                      <a:solidFill>
                        <a:srgbClr val="666666"/>
                      </a:solidFill>
                      <a:prstDash val="solid"/>
                      <a:round/>
                      <a:headEnd type="none" w="med" len="med"/>
                      <a:tailEnd type="none" w="med" len="med"/>
                    </a:lnL>
                    <a:lnR w="19050">
                      <a:solidFill>
                        <a:srgbClr val="666666"/>
                      </a:solidFill>
                    </a:lnR>
                    <a:lnT w="19050">
                      <a:solidFill>
                        <a:srgbClr val="666666"/>
                      </a:solidFill>
                    </a:lnT>
                    <a:lnB w="19050" cap="flat" cmpd="sng" algn="ctr">
                      <a:solidFill>
                        <a:srgbClr val="666666"/>
                      </a:solidFill>
                      <a:prstDash val="solid"/>
                      <a:round/>
                      <a:headEnd type="none" w="med" len="med"/>
                      <a:tailEnd type="none" w="med" len="med"/>
                    </a:lnB>
                  </a:tcPr>
                </a:tc>
                <a:extLst>
                  <a:ext uri="{0D108BD9-81ED-4DB2-BD59-A6C34878D82A}">
                    <a16:rowId xmlns:a16="http://schemas.microsoft.com/office/drawing/2014/main" val="1056380188"/>
                  </a:ext>
                </a:extLst>
              </a:tr>
              <a:tr h="347849">
                <a:tc>
                  <a:txBody>
                    <a:bodyPr/>
                    <a:lstStyle/>
                    <a:p>
                      <a:pPr marL="0" marR="0" lvl="0" indent="0">
                        <a:lnSpc>
                          <a:spcPct val="100000"/>
                        </a:lnSpc>
                        <a:spcBef>
                          <a:spcPts val="0"/>
                        </a:spcBef>
                        <a:spcAft>
                          <a:spcPts val="0"/>
                        </a:spcAft>
                        <a:buNone/>
                      </a:pPr>
                      <a:r>
                        <a:rPr lang="en-GB" sz="900" b="0" i="0" u="none" strike="noStrike" cap="none" noProof="0" dirty="0">
                          <a:solidFill>
                            <a:srgbClr val="92D050"/>
                          </a:solidFill>
                          <a:latin typeface="Roboto"/>
                        </a:rPr>
                        <a:t>Finish Advanced Diploma / get job as a level designer</a:t>
                      </a:r>
                      <a:endParaRPr lang="en-US" sz="900" b="0" i="0" u="none" strike="noStrike" cap="none" noProof="0" dirty="0">
                        <a:solidFill>
                          <a:schemeClr val="bg1">
                            <a:lumMod val="85000"/>
                          </a:schemeClr>
                        </a:solidFill>
                        <a:latin typeface="Roboto"/>
                      </a:endParaRPr>
                    </a:p>
                  </a:txBody>
                  <a:tcPr marL="91425" marR="91425" marT="91425" marB="91425">
                    <a:lnL w="19050" cap="flat" cmpd="sng" algn="ctr">
                      <a:solidFill>
                        <a:srgbClr val="666666"/>
                      </a:solidFill>
                      <a:prstDash val="solid"/>
                      <a:round/>
                      <a:headEnd type="none" w="med" len="med"/>
                      <a:tailEnd type="none" w="med" len="med"/>
                    </a:lnL>
                    <a:lnR w="19050" cap="flat" cmpd="sng" algn="ctr">
                      <a:solidFill>
                        <a:srgbClr val="666666"/>
                      </a:solidFill>
                      <a:prstDash val="solid"/>
                      <a:round/>
                      <a:headEnd type="none" w="med" len="med"/>
                      <a:tailEnd type="none" w="med" len="med"/>
                    </a:lnR>
                    <a:lnT w="19050" cap="flat" cmpd="sng" algn="ctr">
                      <a:solidFill>
                        <a:srgbClr val="666666"/>
                      </a:solidFill>
                      <a:prstDash val="solid"/>
                      <a:round/>
                      <a:headEnd type="none" w="med" len="med"/>
                      <a:tailEnd type="none" w="med" len="med"/>
                    </a:lnT>
                    <a:lnB w="19050">
                      <a:solidFill>
                        <a:srgbClr val="666666"/>
                      </a:solidFill>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AU" sz="900" b="0" i="0" u="none" strike="noStrike" cap="none" noProof="0" dirty="0">
                          <a:solidFill>
                            <a:srgbClr val="92D050"/>
                          </a:solidFill>
                          <a:latin typeface="Roboto"/>
                        </a:rPr>
                        <a:t>30/12/23</a:t>
                      </a:r>
                      <a:endParaRPr lang="en-US" sz="900" dirty="0"/>
                    </a:p>
                    <a:p>
                      <a:pPr marL="0" lvl="0" indent="0">
                        <a:lnSpc>
                          <a:spcPct val="100000"/>
                        </a:lnSpc>
                        <a:spcBef>
                          <a:spcPts val="0"/>
                        </a:spcBef>
                        <a:spcAft>
                          <a:spcPts val="0"/>
                        </a:spcAft>
                        <a:buNone/>
                      </a:pPr>
                      <a:endParaRPr lang="en-US" dirty="0"/>
                    </a:p>
                  </a:txBody>
                  <a:tcPr marL="91425" marR="91425" marT="91425" marB="91425">
                    <a:lnL w="19050" cap="flat" cmpd="sng" algn="ctr">
                      <a:solidFill>
                        <a:srgbClr val="666666"/>
                      </a:solidFill>
                      <a:prstDash val="solid"/>
                      <a:round/>
                      <a:headEnd type="none" w="med" len="med"/>
                      <a:tailEnd type="none" w="med" len="med"/>
                    </a:lnL>
                    <a:lnR w="19050" cap="flat" cmpd="sng" algn="ctr">
                      <a:solidFill>
                        <a:srgbClr val="666666"/>
                      </a:solidFill>
                      <a:prstDash val="solid"/>
                      <a:round/>
                      <a:headEnd type="none" w="med" len="med"/>
                      <a:tailEnd type="none" w="med" len="med"/>
                    </a:lnR>
                    <a:lnT w="19050">
                      <a:solidFill>
                        <a:srgbClr val="666666"/>
                      </a:solidFill>
                    </a:lnT>
                    <a:lnB w="19050">
                      <a:solidFill>
                        <a:srgbClr val="666666"/>
                      </a:solidFill>
                    </a:lnB>
                  </a:tcPr>
                </a:tc>
                <a:tc>
                  <a:txBody>
                    <a:bodyPr/>
                    <a:lstStyle/>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By the end of next year, I would like to have built up enough of a portfolio + completion of an advanced diploma to be ready to start applying for and receiving offers for Level Design jobs (from any studio worldwide)</a:t>
                      </a:r>
                      <a:endParaRPr lang="en-US" sz="900" dirty="0">
                        <a:sym typeface="Roboto"/>
                      </a:endParaRPr>
                    </a:p>
                  </a:txBody>
                  <a:tcPr marL="91425" marR="91425" marT="91425" marB="91425">
                    <a:lnL w="19050" cap="flat" cmpd="sng" algn="ctr">
                      <a:solidFill>
                        <a:srgbClr val="666666"/>
                      </a:solidFill>
                      <a:prstDash val="solid"/>
                      <a:round/>
                      <a:headEnd type="none" w="med" len="med"/>
                      <a:tailEnd type="none" w="med" len="med"/>
                    </a:lnL>
                    <a:lnR w="19050">
                      <a:solidFill>
                        <a:srgbClr val="666666"/>
                      </a:solidFill>
                    </a:lnR>
                    <a:lnT w="19050">
                      <a:solidFill>
                        <a:srgbClr val="666666"/>
                      </a:solidFill>
                    </a:lnT>
                    <a:lnB w="19050">
                      <a:solidFill>
                        <a:srgbClr val="666666"/>
                      </a:solidFill>
                    </a:lnB>
                  </a:tcPr>
                </a:tc>
                <a:extLst>
                  <a:ext uri="{0D108BD9-81ED-4DB2-BD59-A6C34878D82A}">
                    <a16:rowId xmlns:a16="http://schemas.microsoft.com/office/drawing/2014/main" val="982281888"/>
                  </a:ext>
                </a:extLst>
              </a:tr>
            </a:tbl>
          </a:graphicData>
        </a:graphic>
      </p:graphicFrame>
      <p:sp>
        <p:nvSpPr>
          <p:cNvPr id="6" name="Google Shape;292;p44">
            <a:extLst>
              <a:ext uri="{FF2B5EF4-FFF2-40B4-BE49-F238E27FC236}">
                <a16:creationId xmlns:a16="http://schemas.microsoft.com/office/drawing/2014/main" id="{1BDE45F8-A7D9-46CB-AD92-C710A53DE2AB}"/>
              </a:ext>
            </a:extLst>
          </p:cNvPr>
          <p:cNvSpPr txBox="1">
            <a:spLocks/>
          </p:cNvSpPr>
          <p:nvPr/>
        </p:nvSpPr>
        <p:spPr>
          <a:xfrm>
            <a:off x="388921" y="913979"/>
            <a:ext cx="8184697" cy="25312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spcBef>
                <a:spcPts val="0"/>
              </a:spcBef>
              <a:buNone/>
            </a:pPr>
            <a:r>
              <a:rPr lang="en-US" sz="900">
                <a:solidFill>
                  <a:schemeClr val="bg1">
                    <a:lumMod val="75000"/>
                  </a:schemeClr>
                </a:solidFill>
                <a:latin typeface="Roboto"/>
                <a:ea typeface="Roboto"/>
                <a:cs typeface="Roboto"/>
                <a:sym typeface="Roboto"/>
              </a:rPr>
              <a:t>Define a career plan that identifies and outlines the milestones required to achieve your career goals.</a:t>
            </a:r>
            <a:endParaRPr lang="en-US">
              <a:solidFill>
                <a:schemeClr val="bg1">
                  <a:lumMod val="75000"/>
                </a:schemeClr>
              </a:solidFill>
            </a:endParaRPr>
          </a:p>
          <a:p>
            <a:pPr marL="0" indent="0">
              <a:spcBef>
                <a:spcPts val="0"/>
              </a:spcBef>
              <a:buFont typeface="Arial"/>
              <a:buNone/>
            </a:pPr>
            <a:endParaRPr lang="en-US" sz="900">
              <a:solidFill>
                <a:srgbClr val="B7B7B7"/>
              </a:solidFill>
              <a:latin typeface="Roboto"/>
              <a:ea typeface="Roboto"/>
              <a:cs typeface="Roboto"/>
              <a:sym typeface="Roboto"/>
            </a:endParaRPr>
          </a:p>
          <a:p>
            <a:pPr marL="0" indent="0">
              <a:spcBef>
                <a:spcPts val="0"/>
              </a:spcBef>
              <a:buFont typeface="Arial"/>
              <a:buNone/>
            </a:pPr>
            <a:endParaRPr lang="en-US" sz="900">
              <a:solidFill>
                <a:srgbClr val="B7B7B7"/>
              </a:solidFill>
              <a:latin typeface="Roboto"/>
              <a:ea typeface="Roboto"/>
              <a:cs typeface="Roboto"/>
              <a:sym typeface="Roboto"/>
            </a:endParaRPr>
          </a:p>
        </p:txBody>
      </p:sp>
      <p:sp>
        <p:nvSpPr>
          <p:cNvPr id="7" name="Google Shape;291;p44">
            <a:extLst>
              <a:ext uri="{FF2B5EF4-FFF2-40B4-BE49-F238E27FC236}">
                <a16:creationId xmlns:a16="http://schemas.microsoft.com/office/drawing/2014/main" id="{2F7B96FE-3A63-4187-8A45-13D199194B97}"/>
              </a:ext>
            </a:extLst>
          </p:cNvPr>
          <p:cNvSpPr txBox="1">
            <a:spLocks noGrp="1"/>
          </p:cNvSpPr>
          <p:nvPr>
            <p:ph type="title"/>
          </p:nvPr>
        </p:nvSpPr>
        <p:spPr>
          <a:xfrm>
            <a:off x="323528" y="220447"/>
            <a:ext cx="8363400" cy="857400"/>
          </a:xfrm>
          <a:prstGeom prst="rect">
            <a:avLst/>
          </a:prstGeom>
          <a:noFill/>
          <a:ln>
            <a:noFill/>
          </a:ln>
        </p:spPr>
        <p:txBody>
          <a:bodyPr spcFirstLastPara="1" wrap="square" lIns="91425" tIns="45700" rIns="91425" bIns="45700" anchor="ctr" anchorCtr="0">
            <a:noAutofit/>
          </a:bodyPr>
          <a:lstStyle/>
          <a:p>
            <a:r>
              <a:rPr lang="en-AU" sz="3000">
                <a:latin typeface="Roboto"/>
                <a:ea typeface="Roboto"/>
                <a:cs typeface="Roboto"/>
                <a:sym typeface="Roboto"/>
              </a:rPr>
              <a:t>Professional Development Plan | </a:t>
            </a:r>
            <a:r>
              <a:rPr lang="en-AU" sz="2800">
                <a:solidFill>
                  <a:srgbClr val="8CB3E3"/>
                </a:solidFill>
                <a:latin typeface="Roboto"/>
                <a:ea typeface="Roboto"/>
                <a:cs typeface="Roboto"/>
                <a:sym typeface="Roboto"/>
              </a:rPr>
              <a:t>Career Plan</a:t>
            </a:r>
            <a:endParaRPr sz="2800"/>
          </a:p>
        </p:txBody>
      </p:sp>
    </p:spTree>
    <p:extLst>
      <p:ext uri="{BB962C8B-B14F-4D97-AF65-F5344CB8AC3E}">
        <p14:creationId xmlns:p14="http://schemas.microsoft.com/office/powerpoint/2010/main" val="27636986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16" name="Google Shape;291;p44">
            <a:extLst>
              <a:ext uri="{FF2B5EF4-FFF2-40B4-BE49-F238E27FC236}">
                <a16:creationId xmlns:a16="http://schemas.microsoft.com/office/drawing/2014/main" id="{0FD8B14E-7CCF-42C8-9E9F-051852995464}"/>
              </a:ext>
            </a:extLst>
          </p:cNvPr>
          <p:cNvSpPr txBox="1">
            <a:spLocks noGrp="1"/>
          </p:cNvSpPr>
          <p:nvPr>
            <p:ph type="title"/>
          </p:nvPr>
        </p:nvSpPr>
        <p:spPr>
          <a:xfrm>
            <a:off x="323528" y="220447"/>
            <a:ext cx="8363400" cy="857400"/>
          </a:xfrm>
          <a:prstGeom prst="rect">
            <a:avLst/>
          </a:prstGeom>
          <a:noFill/>
          <a:ln>
            <a:noFill/>
          </a:ln>
        </p:spPr>
        <p:txBody>
          <a:bodyPr spcFirstLastPara="1" wrap="square" lIns="91425" tIns="45700" rIns="91425" bIns="45700" anchor="ctr" anchorCtr="0">
            <a:noAutofit/>
          </a:bodyPr>
          <a:lstStyle/>
          <a:p>
            <a:r>
              <a:rPr lang="en-AU" sz="3000">
                <a:latin typeface="Roboto"/>
                <a:ea typeface="Roboto"/>
                <a:cs typeface="Roboto"/>
                <a:sym typeface="Roboto"/>
              </a:rPr>
              <a:t>Professional Development Plan | </a:t>
            </a:r>
            <a:r>
              <a:rPr lang="en-AU" sz="2800">
                <a:solidFill>
                  <a:srgbClr val="8CB3E3"/>
                </a:solidFill>
                <a:latin typeface="Roboto"/>
                <a:ea typeface="Roboto"/>
                <a:cs typeface="Roboto"/>
                <a:sym typeface="Roboto"/>
              </a:rPr>
              <a:t>Feedback</a:t>
            </a:r>
            <a:endParaRPr sz="2800"/>
          </a:p>
        </p:txBody>
      </p:sp>
      <p:sp>
        <p:nvSpPr>
          <p:cNvPr id="17" name="Google Shape;292;p44">
            <a:extLst>
              <a:ext uri="{FF2B5EF4-FFF2-40B4-BE49-F238E27FC236}">
                <a16:creationId xmlns:a16="http://schemas.microsoft.com/office/drawing/2014/main" id="{5AE9912C-98EA-4128-BAF0-91C8BAB6E99F}"/>
              </a:ext>
            </a:extLst>
          </p:cNvPr>
          <p:cNvSpPr txBox="1">
            <a:spLocks noGrp="1"/>
          </p:cNvSpPr>
          <p:nvPr>
            <p:ph type="body" idx="1"/>
          </p:nvPr>
        </p:nvSpPr>
        <p:spPr>
          <a:xfrm>
            <a:off x="383574" y="1063375"/>
            <a:ext cx="7630873" cy="294300"/>
          </a:xfrm>
          <a:prstGeom prst="rect">
            <a:avLst/>
          </a:prstGeom>
          <a:noFill/>
          <a:ln>
            <a:noFill/>
          </a:ln>
        </p:spPr>
        <p:txBody>
          <a:bodyPr spcFirstLastPara="1" wrap="square" lIns="91425" tIns="45700" rIns="91425" bIns="45700" anchor="t" anchorCtr="0">
            <a:noAutofit/>
          </a:bodyPr>
          <a:lstStyle/>
          <a:p>
            <a:pPr marL="0" indent="0">
              <a:spcBef>
                <a:spcPts val="0"/>
              </a:spcBef>
              <a:buClr>
                <a:schemeClr val="dk1"/>
              </a:buClr>
              <a:buNone/>
            </a:pPr>
            <a:r>
              <a:rPr lang="en-AU" sz="900" dirty="0">
                <a:solidFill>
                  <a:schemeClr val="bg1">
                    <a:lumMod val="75000"/>
                  </a:schemeClr>
                </a:solidFill>
                <a:latin typeface="Roboto"/>
                <a:ea typeface="Roboto"/>
                <a:cs typeface="Roboto"/>
                <a:sym typeface="Roboto"/>
              </a:rPr>
              <a:t>Discuss your professional development plan with your trainer and seek feedback and advice. </a:t>
            </a:r>
            <a:r>
              <a:rPr lang="en-US" sz="900" dirty="0">
                <a:solidFill>
                  <a:schemeClr val="bg1">
                    <a:lumMod val="75000"/>
                  </a:schemeClr>
                </a:solidFill>
                <a:latin typeface="Roboto"/>
                <a:ea typeface="Roboto"/>
                <a:cs typeface="Roboto"/>
                <a:sym typeface="Roboto"/>
              </a:rPr>
              <a:t>Feedback will be given verbally by your trainer, take notes below and describe how you will address the feedback.</a:t>
            </a:r>
            <a:endParaRPr dirty="0">
              <a:solidFill>
                <a:schemeClr val="bg1">
                  <a:lumMod val="75000"/>
                </a:schemeClr>
              </a:solidFill>
            </a:endParaRPr>
          </a:p>
        </p:txBody>
      </p:sp>
      <p:graphicFrame>
        <p:nvGraphicFramePr>
          <p:cNvPr id="18" name="Google Shape;293;p44">
            <a:extLst>
              <a:ext uri="{FF2B5EF4-FFF2-40B4-BE49-F238E27FC236}">
                <a16:creationId xmlns:a16="http://schemas.microsoft.com/office/drawing/2014/main" id="{3AE18A4C-3F4A-4EFD-ADDA-2EC5999EFF8A}"/>
              </a:ext>
            </a:extLst>
          </p:cNvPr>
          <p:cNvGraphicFramePr/>
          <p:nvPr>
            <p:extLst>
              <p:ext uri="{D42A27DB-BD31-4B8C-83A1-F6EECF244321}">
                <p14:modId xmlns:p14="http://schemas.microsoft.com/office/powerpoint/2010/main" val="1050299470"/>
              </p:ext>
            </p:extLst>
          </p:nvPr>
        </p:nvGraphicFramePr>
        <p:xfrm>
          <a:off x="465174" y="1614819"/>
          <a:ext cx="8217846" cy="2980517"/>
        </p:xfrm>
        <a:graphic>
          <a:graphicData uri="http://schemas.openxmlformats.org/drawingml/2006/table">
            <a:tbl>
              <a:tblPr>
                <a:noFill/>
                <a:tableStyleId>{2DE40A0A-F175-4DEE-BA99-264EB937CA04}</a:tableStyleId>
              </a:tblPr>
              <a:tblGrid>
                <a:gridCol w="4097956">
                  <a:extLst>
                    <a:ext uri="{9D8B030D-6E8A-4147-A177-3AD203B41FA5}">
                      <a16:colId xmlns:a16="http://schemas.microsoft.com/office/drawing/2014/main" val="20000"/>
                    </a:ext>
                  </a:extLst>
                </a:gridCol>
                <a:gridCol w="4119890">
                  <a:extLst>
                    <a:ext uri="{9D8B030D-6E8A-4147-A177-3AD203B41FA5}">
                      <a16:colId xmlns:a16="http://schemas.microsoft.com/office/drawing/2014/main" val="4229412273"/>
                    </a:ext>
                  </a:extLst>
                </a:gridCol>
              </a:tblGrid>
              <a:tr h="334925">
                <a:tc>
                  <a:txBody>
                    <a:bodyPr/>
                    <a:lstStyle/>
                    <a:p>
                      <a:pPr marL="0" marR="0" lvl="0" indent="0" algn="l" rtl="0">
                        <a:lnSpc>
                          <a:spcPct val="100000"/>
                        </a:lnSpc>
                        <a:spcBef>
                          <a:spcPts val="0"/>
                        </a:spcBef>
                        <a:spcAft>
                          <a:spcPts val="0"/>
                        </a:spcAft>
                        <a:buClr>
                          <a:srgbClr val="D9D9D9"/>
                        </a:buClr>
                        <a:buSzPts val="1000"/>
                        <a:buFont typeface="Roboto"/>
                        <a:buNone/>
                      </a:pPr>
                      <a:r>
                        <a:rPr lang="en-AU" sz="1000" b="1" u="none" strike="noStrike" cap="none" dirty="0">
                          <a:solidFill>
                            <a:schemeClr val="bg1">
                              <a:lumMod val="95000"/>
                            </a:schemeClr>
                          </a:solidFill>
                          <a:latin typeface="Roboto"/>
                          <a:ea typeface="Roboto"/>
                          <a:cs typeface="Roboto"/>
                          <a:sym typeface="Roboto"/>
                        </a:rPr>
                        <a:t>Feedback</a:t>
                      </a:r>
                      <a:endParaRPr dirty="0">
                        <a:solidFill>
                          <a:schemeClr val="bg1">
                            <a:lumMod val="95000"/>
                          </a:schemeClr>
                        </a:solidFill>
                      </a:endParaRPr>
                    </a:p>
                  </a:txBody>
                  <a:tcPr marL="91425" marR="91425" marT="91425" marB="91425">
                    <a:lnL w="19050" cap="flat" cmpd="sng" algn="ctr">
                      <a:solidFill>
                        <a:srgbClr val="92D050"/>
                      </a:solidFill>
                      <a:prstDash val="solid"/>
                      <a:round/>
                      <a:headEnd type="none" w="med" len="med"/>
                      <a:tailEnd type="none" w="med" len="med"/>
                    </a:lnL>
                    <a:lnR w="19050" cap="flat" cmpd="sng" algn="ctr">
                      <a:solidFill>
                        <a:srgbClr val="92D050"/>
                      </a:solidFill>
                      <a:prstDash val="solid"/>
                      <a:round/>
                      <a:headEnd type="none" w="med" len="med"/>
                      <a:tailEnd type="none" w="med" len="med"/>
                    </a:lnR>
                    <a:lnT w="19050" cap="flat" cmpd="sng" algn="ctr">
                      <a:solidFill>
                        <a:srgbClr val="92D050"/>
                      </a:solidFill>
                      <a:prstDash val="solid"/>
                      <a:round/>
                      <a:headEnd type="none" w="med" len="med"/>
                      <a:tailEnd type="none" w="med" len="med"/>
                    </a:lnT>
                    <a:lnB w="19050" cap="flat" cmpd="sng" algn="ctr">
                      <a:solidFill>
                        <a:srgbClr val="92D050"/>
                      </a:solidFill>
                      <a:prstDash val="solid"/>
                      <a:round/>
                      <a:headEnd type="none" w="med" len="med"/>
                      <a:tailEnd type="none" w="med" len="med"/>
                    </a:lnB>
                    <a:solidFill>
                      <a:schemeClr val="accent3">
                        <a:lumMod val="75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D9D9D9"/>
                        </a:buClr>
                        <a:buSzPts val="1000"/>
                        <a:buFont typeface="Roboto"/>
                        <a:buNone/>
                        <a:tabLst/>
                        <a:defRPr/>
                      </a:pPr>
                      <a:r>
                        <a:rPr lang="en-AU" sz="1000" b="1" u="none" strike="noStrike" cap="none" dirty="0">
                          <a:solidFill>
                            <a:schemeClr val="bg1">
                              <a:lumMod val="95000"/>
                            </a:schemeClr>
                          </a:solidFill>
                          <a:latin typeface="Roboto"/>
                          <a:ea typeface="Roboto"/>
                          <a:sym typeface="Roboto"/>
                        </a:rPr>
                        <a:t>Actions Taken Based on Feedback</a:t>
                      </a:r>
                      <a:endParaRPr dirty="0">
                        <a:solidFill>
                          <a:schemeClr val="bg1">
                            <a:lumMod val="95000"/>
                          </a:schemeClr>
                        </a:solidFill>
                      </a:endParaRPr>
                    </a:p>
                  </a:txBody>
                  <a:tcPr marL="91425" marR="91425" marT="91425" marB="91425">
                    <a:lnL w="19050" cap="flat" cmpd="sng" algn="ctr">
                      <a:solidFill>
                        <a:srgbClr val="92D050"/>
                      </a:solidFill>
                      <a:prstDash val="solid"/>
                      <a:round/>
                      <a:headEnd type="none" w="med" len="med"/>
                      <a:tailEnd type="none" w="med" len="med"/>
                    </a:lnL>
                    <a:lnR w="19050" cap="flat" cmpd="sng" algn="ctr">
                      <a:solidFill>
                        <a:srgbClr val="92D050"/>
                      </a:solidFill>
                      <a:prstDash val="solid"/>
                      <a:round/>
                      <a:headEnd type="none" w="med" len="med"/>
                      <a:tailEnd type="none" w="med" len="med"/>
                    </a:lnR>
                    <a:lnT w="19050" cap="flat" cmpd="sng" algn="ctr">
                      <a:solidFill>
                        <a:srgbClr val="92D050"/>
                      </a:solidFill>
                      <a:prstDash val="solid"/>
                      <a:round/>
                      <a:headEnd type="none" w="med" len="med"/>
                      <a:tailEnd type="none" w="med" len="med"/>
                    </a:lnT>
                    <a:lnB w="19050" cap="flat" cmpd="sng" algn="ctr">
                      <a:solidFill>
                        <a:srgbClr val="92D050"/>
                      </a:solidFill>
                      <a:prstDash val="solid"/>
                      <a:round/>
                      <a:headEnd type="none" w="med" len="med"/>
                      <a:tailEnd type="none" w="med" len="med"/>
                    </a:lnB>
                    <a:solidFill>
                      <a:schemeClr val="accent3">
                        <a:lumMod val="75000"/>
                      </a:schemeClr>
                    </a:solidFill>
                  </a:tcPr>
                </a:tc>
                <a:extLst>
                  <a:ext uri="{0D108BD9-81ED-4DB2-BD59-A6C34878D82A}">
                    <a16:rowId xmlns:a16="http://schemas.microsoft.com/office/drawing/2014/main" val="10000"/>
                  </a:ext>
                </a:extLst>
              </a:tr>
              <a:tr h="2645267">
                <a:tc>
                  <a:txBody>
                    <a:bodyPr/>
                    <a:lstStyle/>
                    <a:p>
                      <a:pPr marL="0" marR="0" lvl="0" indent="0" algn="l" rtl="0" eaLnBrk="1" fontAlgn="auto" latinLnBrk="0" hangingPunct="1">
                        <a:lnSpc>
                          <a:spcPct val="100000"/>
                        </a:lnSpc>
                        <a:spcBef>
                          <a:spcPts val="0"/>
                        </a:spcBef>
                        <a:spcAft>
                          <a:spcPts val="0"/>
                        </a:spcAft>
                        <a:buClr>
                          <a:srgbClr val="92D050"/>
                        </a:buClr>
                        <a:buSzPts val="900"/>
                        <a:buFont typeface="Arial" panose="020B0604020202020204" pitchFamily="34" charset="0"/>
                        <a:buNone/>
                      </a:pPr>
                      <a:r>
                        <a:rPr lang="en-AU" sz="900" b="0" i="0" u="none" strike="noStrike" cap="none" dirty="0">
                          <a:solidFill>
                            <a:srgbClr val="92D050"/>
                          </a:solidFill>
                          <a:latin typeface="Roboto"/>
                          <a:ea typeface="Roboto"/>
                          <a:cs typeface="Roboto"/>
                        </a:rPr>
                        <a:t>LinkedIn isn't a great platform for posting work (Level design layouts and maps) Instead work is much better received and shared on networking sites such as Twitter</a:t>
                      </a:r>
                      <a:endParaRPr lang="en-AU" sz="900" b="0" i="0" u="none" strike="noStrike" cap="none" dirty="0">
                        <a:solidFill>
                          <a:srgbClr val="92D050"/>
                        </a:solidFill>
                        <a:latin typeface="Roboto"/>
                        <a:ea typeface="Roboto"/>
                        <a:cs typeface="Roboto"/>
                        <a:sym typeface="Roboto"/>
                      </a:endParaRPr>
                    </a:p>
                    <a:p>
                      <a:pPr marL="0" marR="0" lvl="0" indent="0" algn="l" defTabSz="914400">
                        <a:lnSpc>
                          <a:spcPct val="100000"/>
                        </a:lnSpc>
                        <a:spcBef>
                          <a:spcPts val="0"/>
                        </a:spcBef>
                        <a:spcAft>
                          <a:spcPts val="0"/>
                        </a:spcAft>
                        <a:buSzPts val="900"/>
                        <a:buFont typeface="Arial" panose="020B0604020202020204" pitchFamily="34" charset="0"/>
                        <a:buNone/>
                        <a:tabLst/>
                        <a:defRPr/>
                      </a:pPr>
                      <a:endParaRPr lang="en-AU" sz="900" b="0" i="0" u="none" strike="noStrike" cap="none" dirty="0">
                        <a:solidFill>
                          <a:srgbClr val="92D050"/>
                        </a:solidFill>
                        <a:latin typeface="Roboto"/>
                        <a:ea typeface="Roboto"/>
                        <a:cs typeface="Roboto"/>
                        <a:sym typeface="Roboto"/>
                      </a:endParaRPr>
                    </a:p>
                    <a:p>
                      <a:pPr marL="0" marR="0" lvl="0" indent="0" algn="l">
                        <a:lnSpc>
                          <a:spcPct val="100000"/>
                        </a:lnSpc>
                        <a:spcBef>
                          <a:spcPts val="0"/>
                        </a:spcBef>
                        <a:spcAft>
                          <a:spcPts val="0"/>
                        </a:spcAft>
                        <a:buSzPts val="900"/>
                        <a:buFont typeface="Arial" panose="020B0604020202020204" pitchFamily="34" charset="0"/>
                        <a:buNone/>
                      </a:pPr>
                      <a:endParaRPr lang="en-AU" sz="900" b="0" i="0" u="none" strike="noStrike" cap="none" dirty="0">
                        <a:solidFill>
                          <a:srgbClr val="92D050"/>
                        </a:solidFill>
                        <a:latin typeface="Roboto"/>
                        <a:ea typeface="Roboto"/>
                        <a:cs typeface="Roboto"/>
                      </a:endParaRPr>
                    </a:p>
                    <a:p>
                      <a:pPr marL="0" marR="0" lvl="0" indent="0" algn="l">
                        <a:lnSpc>
                          <a:spcPct val="100000"/>
                        </a:lnSpc>
                        <a:spcBef>
                          <a:spcPts val="0"/>
                        </a:spcBef>
                        <a:spcAft>
                          <a:spcPts val="0"/>
                        </a:spcAft>
                        <a:buSzPts val="900"/>
                        <a:buFont typeface="Arial" panose="020B0604020202020204" pitchFamily="34" charset="0"/>
                        <a:buNone/>
                      </a:pPr>
                      <a:r>
                        <a:rPr lang="en-AU" sz="900" b="0" i="0" u="none" strike="noStrike" cap="none" dirty="0">
                          <a:solidFill>
                            <a:srgbClr val="92D050"/>
                          </a:solidFill>
                          <a:latin typeface="Roboto"/>
                          <a:ea typeface="Roboto"/>
                          <a:cs typeface="Roboto"/>
                        </a:rPr>
                        <a:t>Milestone dates are a little unrealistic and will most likely require more time to be achieved while studying fulltime.</a:t>
                      </a:r>
                    </a:p>
                    <a:p>
                      <a:pPr marL="0" marR="0" lvl="0" indent="0" algn="l" rtl="0" eaLnBrk="1" fontAlgn="auto" latinLnBrk="0" hangingPunct="1">
                        <a:lnSpc>
                          <a:spcPct val="100000"/>
                        </a:lnSpc>
                        <a:spcBef>
                          <a:spcPts val="0"/>
                        </a:spcBef>
                        <a:spcAft>
                          <a:spcPts val="0"/>
                        </a:spcAft>
                        <a:buClr>
                          <a:srgbClr val="92D050"/>
                        </a:buClr>
                        <a:buSzPts val="900"/>
                        <a:buFont typeface="Arial" panose="020B0604020202020204" pitchFamily="34" charset="0"/>
                        <a:buNone/>
                      </a:pPr>
                      <a:endParaRPr lang="en-GB" sz="900" b="0" i="0" u="none" strike="noStrike" cap="none">
                        <a:solidFill>
                          <a:srgbClr val="92D050"/>
                        </a:solidFill>
                        <a:latin typeface="Roboto"/>
                        <a:ea typeface="Roboto"/>
                        <a:cs typeface="Roboto"/>
                      </a:endParaRPr>
                    </a:p>
                  </a:txBody>
                  <a:tcPr marL="91425" marR="91425" marT="91425" marB="91425">
                    <a:lnL w="19050" cap="flat" cmpd="sng" algn="ctr">
                      <a:solidFill>
                        <a:srgbClr val="92D050"/>
                      </a:solidFill>
                      <a:prstDash val="solid"/>
                      <a:round/>
                      <a:headEnd type="none" w="med" len="med"/>
                      <a:tailEnd type="none" w="med" len="med"/>
                    </a:lnL>
                    <a:lnR w="19050" cap="flat" cmpd="sng" algn="ctr">
                      <a:solidFill>
                        <a:srgbClr val="92D050"/>
                      </a:solidFill>
                      <a:prstDash val="solid"/>
                      <a:round/>
                      <a:headEnd type="none" w="med" len="med"/>
                      <a:tailEnd type="none" w="med" len="med"/>
                    </a:lnR>
                    <a:lnT w="19050" cap="flat" cmpd="sng" algn="ctr">
                      <a:solidFill>
                        <a:srgbClr val="92D050"/>
                      </a:solidFill>
                      <a:prstDash val="solid"/>
                      <a:round/>
                      <a:headEnd type="none" w="med" len="med"/>
                      <a:tailEnd type="none" w="med" len="med"/>
                    </a:lnT>
                    <a:lnB w="19050" cap="flat" cmpd="sng" algn="ctr">
                      <a:solidFill>
                        <a:srgbClr val="92D050"/>
                      </a:solidFill>
                      <a:prstDash val="solid"/>
                      <a:round/>
                      <a:headEnd type="none" w="med" len="med"/>
                      <a:tailEnd type="none" w="med" len="med"/>
                    </a:lnB>
                    <a:noFill/>
                  </a:tcPr>
                </a:tc>
                <a:tc>
                  <a:txBody>
                    <a:bodyPr/>
                    <a:lstStyle/>
                    <a:p>
                      <a:pPr marL="0" marR="0" lvl="0" indent="0" algn="l" rtl="0" eaLnBrk="1" fontAlgn="auto" latinLnBrk="0" hangingPunct="1">
                        <a:lnSpc>
                          <a:spcPct val="100000"/>
                        </a:lnSpc>
                        <a:spcBef>
                          <a:spcPts val="0"/>
                        </a:spcBef>
                        <a:spcAft>
                          <a:spcPts val="0"/>
                        </a:spcAft>
                        <a:buClr>
                          <a:srgbClr val="92D050"/>
                        </a:buClr>
                        <a:buSzPts val="900"/>
                        <a:buFont typeface="Arial" panose="020B0604020202020204" pitchFamily="34" charset="0"/>
                        <a:buNone/>
                      </a:pPr>
                      <a:r>
                        <a:rPr lang="en-AU" sz="900" b="0" i="0" u="none" strike="noStrike" cap="none" dirty="0">
                          <a:solidFill>
                            <a:srgbClr val="92D050"/>
                          </a:solidFill>
                          <a:latin typeface="Roboto"/>
                          <a:ea typeface="Roboto"/>
                          <a:cs typeface="Roboto"/>
                        </a:rPr>
                        <a:t>Changed the goal to develop a presence on Twitter and showcase work there instead</a:t>
                      </a:r>
                    </a:p>
                    <a:p>
                      <a:pPr marL="0" marR="0" lvl="0" indent="0" algn="l">
                        <a:lnSpc>
                          <a:spcPct val="100000"/>
                        </a:lnSpc>
                        <a:spcBef>
                          <a:spcPts val="0"/>
                        </a:spcBef>
                        <a:spcAft>
                          <a:spcPts val="0"/>
                        </a:spcAft>
                        <a:buSzPts val="900"/>
                        <a:buFont typeface="Arial" panose="020B0604020202020204" pitchFamily="34" charset="0"/>
                        <a:buNone/>
                      </a:pPr>
                      <a:endParaRPr lang="en-AU" sz="900" b="0" i="0" u="none" strike="noStrike" cap="none" dirty="0">
                        <a:solidFill>
                          <a:srgbClr val="92D050"/>
                        </a:solidFill>
                        <a:latin typeface="Roboto"/>
                        <a:ea typeface="Roboto"/>
                        <a:cs typeface="Roboto"/>
                      </a:endParaRPr>
                    </a:p>
                    <a:p>
                      <a:pPr marL="0" marR="0" lvl="0" indent="0" algn="l">
                        <a:lnSpc>
                          <a:spcPct val="100000"/>
                        </a:lnSpc>
                        <a:spcBef>
                          <a:spcPts val="0"/>
                        </a:spcBef>
                        <a:spcAft>
                          <a:spcPts val="0"/>
                        </a:spcAft>
                        <a:buSzPts val="900"/>
                        <a:buFont typeface="Arial" panose="020B0604020202020204" pitchFamily="34" charset="0"/>
                        <a:buNone/>
                      </a:pPr>
                      <a:endParaRPr lang="en-AU" sz="900" b="0" i="0" u="none" strike="noStrike" cap="none" dirty="0">
                        <a:solidFill>
                          <a:srgbClr val="92D050"/>
                        </a:solidFill>
                        <a:latin typeface="Roboto"/>
                        <a:ea typeface="Roboto"/>
                        <a:cs typeface="Roboto"/>
                      </a:endParaRPr>
                    </a:p>
                    <a:p>
                      <a:pPr marL="0" marR="0" lvl="0" indent="0" algn="l">
                        <a:lnSpc>
                          <a:spcPct val="100000"/>
                        </a:lnSpc>
                        <a:spcBef>
                          <a:spcPts val="0"/>
                        </a:spcBef>
                        <a:spcAft>
                          <a:spcPts val="0"/>
                        </a:spcAft>
                        <a:buSzPts val="900"/>
                        <a:buFont typeface="Arial" panose="020B0604020202020204" pitchFamily="34" charset="0"/>
                        <a:buNone/>
                      </a:pPr>
                      <a:endParaRPr lang="en-AU" sz="900" b="0" i="0" u="none" strike="noStrike" cap="none" dirty="0">
                        <a:solidFill>
                          <a:srgbClr val="92D050"/>
                        </a:solidFill>
                        <a:latin typeface="Roboto"/>
                        <a:ea typeface="Roboto"/>
                        <a:cs typeface="Roboto"/>
                      </a:endParaRPr>
                    </a:p>
                    <a:p>
                      <a:pPr marL="0" marR="0" lvl="0" indent="0" algn="l">
                        <a:lnSpc>
                          <a:spcPct val="100000"/>
                        </a:lnSpc>
                        <a:spcBef>
                          <a:spcPts val="0"/>
                        </a:spcBef>
                        <a:spcAft>
                          <a:spcPts val="0"/>
                        </a:spcAft>
                        <a:buSzPts val="900"/>
                        <a:buFont typeface="Arial" panose="020B0604020202020204" pitchFamily="34" charset="0"/>
                        <a:buNone/>
                      </a:pPr>
                      <a:r>
                        <a:rPr lang="en-AU" sz="900" b="0" i="0" u="none" strike="noStrike" cap="none" dirty="0">
                          <a:solidFill>
                            <a:srgbClr val="92D050"/>
                          </a:solidFill>
                          <a:latin typeface="Roboto"/>
                          <a:ea typeface="Roboto"/>
                          <a:cs typeface="Roboto"/>
                        </a:rPr>
                        <a:t>Re wrote the milestone and gave myself more time to achieve them ( increased time frame by about 6 months)</a:t>
                      </a:r>
                    </a:p>
                  </a:txBody>
                  <a:tcPr marL="91425" marR="91425" marT="91425" marB="91425">
                    <a:lnL w="19050" cap="flat" cmpd="sng" algn="ctr">
                      <a:solidFill>
                        <a:srgbClr val="92D050"/>
                      </a:solidFill>
                      <a:prstDash val="solid"/>
                      <a:round/>
                      <a:headEnd type="none" w="med" len="med"/>
                      <a:tailEnd type="none" w="med" len="med"/>
                    </a:lnL>
                    <a:lnR w="19050" cap="flat" cmpd="sng" algn="ctr">
                      <a:solidFill>
                        <a:srgbClr val="92D050"/>
                      </a:solidFill>
                      <a:prstDash val="solid"/>
                      <a:round/>
                      <a:headEnd type="none" w="med" len="med"/>
                      <a:tailEnd type="none" w="med" len="med"/>
                    </a:lnR>
                    <a:lnT w="19050" cap="flat" cmpd="sng" algn="ctr">
                      <a:solidFill>
                        <a:srgbClr val="92D050"/>
                      </a:solidFill>
                      <a:prstDash val="solid"/>
                      <a:round/>
                      <a:headEnd type="none" w="med" len="med"/>
                      <a:tailEnd type="none" w="med" len="med"/>
                    </a:lnT>
                    <a:lnB w="19050" cap="flat" cmpd="sng" algn="ctr">
                      <a:solidFill>
                        <a:srgbClr val="92D050"/>
                      </a:solidFill>
                      <a:prstDash val="solid"/>
                      <a:round/>
                      <a:headEnd type="none" w="med" len="med"/>
                      <a:tailEnd type="none" w="med" len="med"/>
                    </a:lnB>
                    <a:no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162829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9" name="Google Shape;409;p66"/>
          <p:cNvSpPr txBox="1"/>
          <p:nvPr/>
        </p:nvSpPr>
        <p:spPr>
          <a:xfrm>
            <a:off x="323528" y="1063375"/>
            <a:ext cx="8064900" cy="3394500"/>
          </a:xfrm>
          <a:prstGeom prst="rect">
            <a:avLst/>
          </a:prstGeom>
          <a:noFill/>
          <a:ln>
            <a:noFill/>
          </a:ln>
        </p:spPr>
        <p:txBody>
          <a:bodyPr spcFirstLastPara="1" wrap="square" lIns="91425" tIns="45700" rIns="91425" bIns="45700" anchor="t" anchorCtr="0">
            <a:noAutofit/>
          </a:bodyPr>
          <a:lstStyle/>
          <a:p>
            <a:pPr marL="0" lvl="0" indent="0" rtl="0">
              <a:lnSpc>
                <a:spcPct val="115000"/>
              </a:lnSpc>
              <a:spcBef>
                <a:spcPts val="0"/>
              </a:spcBef>
              <a:spcAft>
                <a:spcPts val="0"/>
              </a:spcAft>
              <a:buClr>
                <a:schemeClr val="dk1"/>
              </a:buClr>
              <a:buSzPts val="1100"/>
              <a:buFont typeface="Arial"/>
              <a:buNone/>
            </a:pPr>
            <a:endParaRPr lang="en-US" sz="900">
              <a:solidFill>
                <a:srgbClr val="B7B7B7"/>
              </a:solidFill>
              <a:latin typeface="Roboto"/>
              <a:ea typeface="Roboto"/>
              <a:cs typeface="Roboto"/>
              <a:sym typeface="Roboto"/>
            </a:endParaRPr>
          </a:p>
        </p:txBody>
      </p:sp>
      <p:sp>
        <p:nvSpPr>
          <p:cNvPr id="4" name="Google Shape;173;p27">
            <a:extLst>
              <a:ext uri="{FF2B5EF4-FFF2-40B4-BE49-F238E27FC236}">
                <a16:creationId xmlns:a16="http://schemas.microsoft.com/office/drawing/2014/main" id="{44FB46B9-0317-4CEF-861A-A36F8E349EA6}"/>
              </a:ext>
            </a:extLst>
          </p:cNvPr>
          <p:cNvSpPr/>
          <p:nvPr/>
        </p:nvSpPr>
        <p:spPr>
          <a:xfrm>
            <a:off x="0" y="1666864"/>
            <a:ext cx="9143999" cy="1415772"/>
          </a:xfrm>
          <a:prstGeom prst="roundRect">
            <a:avLst>
              <a:gd name="adj" fmla="val 3186"/>
            </a:avLst>
          </a:prstGeom>
          <a:gradFill>
            <a:gsLst>
              <a:gs pos="0">
                <a:srgbClr val="1F3D5F"/>
              </a:gs>
              <a:gs pos="60000">
                <a:srgbClr val="1F3D5F"/>
              </a:gs>
              <a:gs pos="100000">
                <a:srgbClr val="1F3D5F">
                  <a:alpha val="0"/>
                </a:srgbClr>
              </a:gs>
            </a:gsLst>
            <a:lin ang="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5" name="Google Shape;174;p27">
            <a:extLst>
              <a:ext uri="{FF2B5EF4-FFF2-40B4-BE49-F238E27FC236}">
                <a16:creationId xmlns:a16="http://schemas.microsoft.com/office/drawing/2014/main" id="{1C8796AF-8B06-4F1B-A618-25F3C7D00C9D}"/>
              </a:ext>
            </a:extLst>
          </p:cNvPr>
          <p:cNvSpPr/>
          <p:nvPr/>
        </p:nvSpPr>
        <p:spPr>
          <a:xfrm>
            <a:off x="755071" y="2051584"/>
            <a:ext cx="7633855" cy="646331"/>
          </a:xfrm>
          <a:prstGeom prst="rect">
            <a:avLst/>
          </a:prstGeom>
          <a:noFill/>
          <a:ln>
            <a:noFill/>
          </a:ln>
        </p:spPr>
        <p:txBody>
          <a:bodyPr spcFirstLastPara="1" wrap="square" lIns="91425" tIns="45700" rIns="91425" bIns="45700" anchor="t" anchorCtr="0">
            <a:noAutofit/>
          </a:bodyPr>
          <a:lstStyle/>
          <a:p>
            <a:pPr algn="ctr">
              <a:buClr>
                <a:srgbClr val="00B0F0"/>
              </a:buClr>
              <a:buSzPts val="3600"/>
            </a:pPr>
            <a:r>
              <a:rPr lang="en-AU" sz="3600" b="1">
                <a:solidFill>
                  <a:srgbClr val="00B0F0"/>
                </a:solidFill>
                <a:latin typeface="Roboto"/>
                <a:ea typeface="Roboto"/>
              </a:rPr>
              <a:t>Evaluation</a:t>
            </a:r>
            <a:endParaRPr lang="en-AU" sz="3600" b="1" i="0" u="none" strike="noStrike" cap="none">
              <a:solidFill>
                <a:srgbClr val="00B0F0"/>
              </a:solidFill>
              <a:latin typeface="Roboto"/>
              <a:ea typeface="Roboto"/>
            </a:endParaRPr>
          </a:p>
        </p:txBody>
      </p:sp>
    </p:spTree>
    <p:extLst>
      <p:ext uri="{BB962C8B-B14F-4D97-AF65-F5344CB8AC3E}">
        <p14:creationId xmlns:p14="http://schemas.microsoft.com/office/powerpoint/2010/main" val="10888766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16" name="Google Shape;291;p44">
            <a:extLst>
              <a:ext uri="{FF2B5EF4-FFF2-40B4-BE49-F238E27FC236}">
                <a16:creationId xmlns:a16="http://schemas.microsoft.com/office/drawing/2014/main" id="{0FD8B14E-7CCF-42C8-9E9F-051852995464}"/>
              </a:ext>
            </a:extLst>
          </p:cNvPr>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r>
              <a:rPr lang="en-AU">
                <a:latin typeface="Roboto"/>
                <a:ea typeface="Roboto"/>
                <a:cs typeface="Roboto"/>
                <a:sym typeface="Roboto"/>
              </a:rPr>
              <a:t>Evaluation | </a:t>
            </a:r>
            <a:r>
              <a:rPr lang="en-AU" sz="3000">
                <a:solidFill>
                  <a:srgbClr val="8CB3E3"/>
                </a:solidFill>
                <a:latin typeface="Roboto"/>
                <a:ea typeface="Roboto"/>
                <a:cs typeface="Roboto"/>
                <a:sym typeface="Roboto"/>
              </a:rPr>
              <a:t>Career Plan/Goals</a:t>
            </a:r>
            <a:endParaRPr/>
          </a:p>
        </p:txBody>
      </p:sp>
      <p:graphicFrame>
        <p:nvGraphicFramePr>
          <p:cNvPr id="3" name="Google Shape;252;p40">
            <a:extLst>
              <a:ext uri="{FF2B5EF4-FFF2-40B4-BE49-F238E27FC236}">
                <a16:creationId xmlns:a16="http://schemas.microsoft.com/office/drawing/2014/main" id="{CF5440C8-8581-4B01-B88A-6DBC2E77BAF6}"/>
              </a:ext>
            </a:extLst>
          </p:cNvPr>
          <p:cNvGraphicFramePr/>
          <p:nvPr>
            <p:extLst>
              <p:ext uri="{D42A27DB-BD31-4B8C-83A1-F6EECF244321}">
                <p14:modId xmlns:p14="http://schemas.microsoft.com/office/powerpoint/2010/main" val="1971354798"/>
              </p:ext>
            </p:extLst>
          </p:nvPr>
        </p:nvGraphicFramePr>
        <p:xfrm>
          <a:off x="445238" y="1269261"/>
          <a:ext cx="8184098" cy="3453804"/>
        </p:xfrm>
        <a:graphic>
          <a:graphicData uri="http://schemas.openxmlformats.org/drawingml/2006/table">
            <a:tbl>
              <a:tblPr>
                <a:noFill/>
                <a:tableStyleId>{2DE40A0A-F175-4DEE-BA99-264EB937CA04}</a:tableStyleId>
              </a:tblPr>
              <a:tblGrid>
                <a:gridCol w="2218881">
                  <a:extLst>
                    <a:ext uri="{9D8B030D-6E8A-4147-A177-3AD203B41FA5}">
                      <a16:colId xmlns:a16="http://schemas.microsoft.com/office/drawing/2014/main" val="20000"/>
                    </a:ext>
                  </a:extLst>
                </a:gridCol>
                <a:gridCol w="5965217">
                  <a:extLst>
                    <a:ext uri="{9D8B030D-6E8A-4147-A177-3AD203B41FA5}">
                      <a16:colId xmlns:a16="http://schemas.microsoft.com/office/drawing/2014/main" val="20002"/>
                    </a:ext>
                  </a:extLst>
                </a:gridCol>
              </a:tblGrid>
              <a:tr h="344994">
                <a:tc>
                  <a:txBody>
                    <a:bodyPr/>
                    <a:lstStyle/>
                    <a:p>
                      <a:pPr marL="0" marR="0" lvl="0" indent="0" algn="l" rtl="0">
                        <a:lnSpc>
                          <a:spcPct val="100000"/>
                        </a:lnSpc>
                        <a:spcBef>
                          <a:spcPts val="0"/>
                        </a:spcBef>
                        <a:spcAft>
                          <a:spcPts val="0"/>
                        </a:spcAft>
                        <a:buClr>
                          <a:srgbClr val="00B0F0"/>
                        </a:buClr>
                        <a:buSzPts val="1000"/>
                        <a:buFont typeface="Calibri"/>
                        <a:buNone/>
                      </a:pPr>
                      <a:r>
                        <a:rPr lang="en-AU" sz="1000" b="1" u="none" strike="noStrike" cap="none" dirty="0">
                          <a:solidFill>
                            <a:srgbClr val="D9D9D9"/>
                          </a:solidFill>
                          <a:latin typeface="Roboto"/>
                          <a:ea typeface="Roboto"/>
                        </a:rPr>
                        <a:t>Question</a:t>
                      </a:r>
                    </a:p>
                  </a:txBody>
                  <a:tcPr marL="91425" marR="91425" marT="91425" marB="91425">
                    <a:lnL w="19050" cap="flat" cmpd="sng">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solidFill>
                        <a:srgbClr val="666666"/>
                      </a:solidFill>
                      <a:prstDash val="solid"/>
                      <a:round/>
                      <a:headEnd type="none" w="sm" len="sm"/>
                      <a:tailEnd type="none" w="sm" len="sm"/>
                    </a:lnB>
                    <a:solidFill>
                      <a:schemeClr val="tx1">
                        <a:lumMod val="75000"/>
                        <a:lumOff val="25000"/>
                      </a:schemeClr>
                    </a:solidFill>
                  </a:tcPr>
                </a:tc>
                <a:tc>
                  <a:txBody>
                    <a:bodyPr/>
                    <a:lstStyle/>
                    <a:p>
                      <a:pPr marL="0" marR="0" lvl="0" indent="0" algn="l" rtl="0">
                        <a:lnSpc>
                          <a:spcPct val="100000"/>
                        </a:lnSpc>
                        <a:spcBef>
                          <a:spcPts val="0"/>
                        </a:spcBef>
                        <a:spcAft>
                          <a:spcPts val="0"/>
                        </a:spcAft>
                        <a:buClr>
                          <a:srgbClr val="D9D9D9"/>
                        </a:buClr>
                        <a:buSzPts val="1000"/>
                        <a:buFont typeface="Roboto"/>
                        <a:buNone/>
                      </a:pPr>
                      <a:r>
                        <a:rPr lang="en-AU" sz="1000" b="1" u="none" strike="noStrike" cap="none" dirty="0">
                          <a:solidFill>
                            <a:srgbClr val="D9D9D9"/>
                          </a:solidFill>
                          <a:latin typeface="Roboto"/>
                          <a:ea typeface="Roboto"/>
                        </a:rPr>
                        <a:t>Answers</a:t>
                      </a: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solidFill>
                      <a:schemeClr val="tx1">
                        <a:lumMod val="75000"/>
                        <a:lumOff val="25000"/>
                      </a:schemeClr>
                    </a:solidFill>
                  </a:tcPr>
                </a:tc>
                <a:extLst>
                  <a:ext uri="{0D108BD9-81ED-4DB2-BD59-A6C34878D82A}">
                    <a16:rowId xmlns:a16="http://schemas.microsoft.com/office/drawing/2014/main" val="10000"/>
                  </a:ext>
                </a:extLst>
              </a:tr>
              <a:tr h="361500">
                <a:tc>
                  <a:txBody>
                    <a:bodyPr/>
                    <a:lstStyle/>
                    <a:p>
                      <a:pPr marL="0" marR="0" lvl="0" indent="0">
                        <a:lnSpc>
                          <a:spcPct val="100000"/>
                        </a:lnSpc>
                        <a:spcBef>
                          <a:spcPts val="0"/>
                        </a:spcBef>
                        <a:spcAft>
                          <a:spcPts val="0"/>
                        </a:spcAft>
                        <a:buNone/>
                      </a:pPr>
                      <a:r>
                        <a:rPr lang="en-AU" sz="900" b="0" i="0" u="none" strike="noStrike" cap="none" noProof="0" dirty="0">
                          <a:solidFill>
                            <a:srgbClr val="B7B7B7"/>
                          </a:solidFill>
                          <a:latin typeface="Roboto"/>
                        </a:rPr>
                        <a:t>Identify a weakness that may prevent you achieving your goals? </a:t>
                      </a:r>
                      <a:endParaRPr lang="en-US" dirty="0">
                        <a:sym typeface="Roboto"/>
                      </a:endParaRPr>
                    </a:p>
                    <a:p>
                      <a:pPr marL="0" marR="0" lvl="0" indent="0" rtl="0">
                        <a:lnSpc>
                          <a:spcPct val="100000"/>
                        </a:lnSpc>
                        <a:spcBef>
                          <a:spcPts val="0"/>
                        </a:spcBef>
                        <a:spcAft>
                          <a:spcPts val="0"/>
                        </a:spcAft>
                        <a:buClr>
                          <a:schemeClr val="dk1"/>
                        </a:buClr>
                        <a:buSzPts val="900"/>
                        <a:buFont typeface="Arial"/>
                        <a:buNone/>
                      </a:pPr>
                      <a:endParaRPr sz="900">
                        <a:solidFill>
                          <a:srgbClr val="9E9E9E"/>
                        </a:solidFill>
                        <a:latin typeface="Roboto"/>
                        <a:ea typeface="Roboto"/>
                        <a:cs typeface="Roboto"/>
                        <a:sym typeface="Roboto"/>
                      </a:endParaRPr>
                    </a:p>
                  </a:txBody>
                  <a:tcPr marL="91425" marR="91425" marT="91425" marB="91425">
                    <a:lnL w="19050" cap="flat" cmpd="sng">
                      <a:solidFill>
                        <a:srgbClr val="666666"/>
                      </a:solidFill>
                      <a:prstDash val="solid"/>
                      <a:round/>
                      <a:headEnd type="none" w="sm" len="sm"/>
                      <a:tailEnd type="none" w="sm" len="sm"/>
                    </a:lnL>
                    <a:lnR w="19050" cap="flat" cmpd="sng" algn="ctr">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solidFill>
                        <a:srgbClr val="666666"/>
                      </a:solidFill>
                      <a:prstDash val="solid"/>
                      <a:round/>
                      <a:headEnd type="none" w="sm" len="sm"/>
                      <a:tailEnd type="none" w="sm" len="sm"/>
                    </a:lnB>
                  </a:tcPr>
                </a:tc>
                <a:tc>
                  <a:txBody>
                    <a:bodyPr/>
                    <a:lstStyle/>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I lack good communication &amp; networking soft skills, which makes it difficult to create connections in the industry and get myself out there</a:t>
                      </a: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1"/>
                  </a:ext>
                </a:extLst>
              </a:tr>
              <a:tr h="347850">
                <a:tc>
                  <a:txBody>
                    <a:bodyPr/>
                    <a:lstStyle/>
                    <a:p>
                      <a:pPr marL="0" marR="0" lvl="0" indent="0">
                        <a:lnSpc>
                          <a:spcPct val="100000"/>
                        </a:lnSpc>
                        <a:spcBef>
                          <a:spcPts val="0"/>
                        </a:spcBef>
                        <a:spcAft>
                          <a:spcPts val="0"/>
                        </a:spcAft>
                        <a:buNone/>
                      </a:pPr>
                      <a:r>
                        <a:rPr lang="en-AU" sz="900" b="0" i="0" u="none" strike="noStrike" cap="none" noProof="0" dirty="0">
                          <a:solidFill>
                            <a:srgbClr val="B7B7B7"/>
                          </a:solidFill>
                          <a:latin typeface="Roboto"/>
                        </a:rPr>
                        <a:t>Identify a strength you have that will assist you in achieving your goals?</a:t>
                      </a:r>
                      <a:endParaRPr lang="en-US" sz="900" b="0" i="0" u="none" strike="noStrike" cap="none" noProof="0" dirty="0">
                        <a:solidFill>
                          <a:schemeClr val="bg1">
                            <a:lumMod val="85000"/>
                          </a:schemeClr>
                        </a:solidFill>
                        <a:latin typeface="Roboto"/>
                      </a:endParaRPr>
                    </a:p>
                    <a:p>
                      <a:pPr marL="0" marR="0" lvl="0" indent="0">
                        <a:lnSpc>
                          <a:spcPct val="100000"/>
                        </a:lnSpc>
                        <a:spcBef>
                          <a:spcPts val="0"/>
                        </a:spcBef>
                        <a:spcAft>
                          <a:spcPts val="0"/>
                        </a:spcAft>
                        <a:buNone/>
                      </a:pPr>
                      <a:endParaRPr lang="en-US" sz="900" b="0" i="0" u="none" strike="noStrike" cap="none" noProof="0">
                        <a:solidFill>
                          <a:schemeClr val="bg1">
                            <a:lumMod val="85000"/>
                          </a:schemeClr>
                        </a:solidFill>
                        <a:latin typeface="Roboto"/>
                      </a:endParaRPr>
                    </a:p>
                  </a:txBody>
                  <a:tcPr marL="91425" marR="91425" marT="91425" marB="91425">
                    <a:lnL w="19050" cap="flat" cmpd="sng">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tc>
                  <a:txBody>
                    <a:bodyPr/>
                    <a:lstStyle/>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I'm dedicated to learning, and spend almost all my free time inside engine practicing techniques so that I can be more knowledgeable on the required software</a:t>
                      </a:r>
                      <a:endParaRPr lang="en-AU" sz="900" b="0" i="0" u="none" strike="noStrike" cap="none" noProof="0" dirty="0" err="1">
                        <a:solidFill>
                          <a:srgbClr val="92D050"/>
                        </a:solidFill>
                        <a:latin typeface="Roboto"/>
                        <a:sym typeface="Roboto"/>
                      </a:endParaRP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2"/>
                  </a:ext>
                </a:extLst>
              </a:tr>
              <a:tr h="347849">
                <a:tc>
                  <a:txBody>
                    <a:bodyPr/>
                    <a:lstStyle/>
                    <a:p>
                      <a:pPr marL="0" marR="0" lvl="0" indent="0">
                        <a:lnSpc>
                          <a:spcPct val="100000"/>
                        </a:lnSpc>
                        <a:spcBef>
                          <a:spcPts val="0"/>
                        </a:spcBef>
                        <a:spcAft>
                          <a:spcPts val="0"/>
                        </a:spcAft>
                        <a:buNone/>
                      </a:pPr>
                      <a:r>
                        <a:rPr lang="en-AU" sz="900" b="0" i="0" u="none" strike="noStrike" noProof="0" dirty="0">
                          <a:solidFill>
                            <a:srgbClr val="B7B7B7"/>
                          </a:solidFill>
                          <a:latin typeface="Roboto"/>
                        </a:rPr>
                        <a:t>What external constraints and limitations could prevent you meeting your goals?</a:t>
                      </a:r>
                    </a:p>
                    <a:p>
                      <a:pPr marL="0" marR="0" lvl="0" indent="0">
                        <a:lnSpc>
                          <a:spcPct val="100000"/>
                        </a:lnSpc>
                        <a:spcBef>
                          <a:spcPts val="0"/>
                        </a:spcBef>
                        <a:spcAft>
                          <a:spcPts val="0"/>
                        </a:spcAft>
                        <a:buNone/>
                      </a:pPr>
                      <a:endParaRPr lang="en-AU" sz="900" b="0" i="0" u="none" strike="noStrike" noProof="0" dirty="0">
                        <a:solidFill>
                          <a:srgbClr val="B7B7B7"/>
                        </a:solidFill>
                        <a:latin typeface="Roboto"/>
                      </a:endParaRPr>
                    </a:p>
                  </a:txBody>
                  <a:tcPr marL="91425" marR="91425" marT="91425" marB="91425">
                    <a:lnL w="19050">
                      <a:solidFill>
                        <a:srgbClr val="666666"/>
                      </a:solidFill>
                    </a:lnL>
                    <a:lnR w="19050">
                      <a:solidFill>
                        <a:srgbClr val="666666"/>
                      </a:solidFill>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tc>
                  <a:txBody>
                    <a:bodyPr/>
                    <a:lstStyle/>
                    <a:p>
                      <a:pPr marL="0" lvl="0" indent="0" algn="l">
                        <a:lnSpc>
                          <a:spcPct val="100000"/>
                        </a:lnSpc>
                        <a:spcBef>
                          <a:spcPts val="0"/>
                        </a:spcBef>
                        <a:spcAft>
                          <a:spcPts val="0"/>
                        </a:spcAft>
                        <a:buNone/>
                      </a:pPr>
                      <a:r>
                        <a:rPr lang="en-AU" sz="900" b="0" i="0" u="none" strike="noStrike" cap="none" noProof="0" dirty="0">
                          <a:solidFill>
                            <a:srgbClr val="92D050"/>
                          </a:solidFill>
                          <a:latin typeface="Roboto"/>
                        </a:rPr>
                        <a:t>I would like an internship or junior job at large game companies, but I currently live in Canberra, which makes applying for jobs more difficult as it can be expensive to move locations.</a:t>
                      </a:r>
                      <a:endParaRPr lang="en-AU" sz="900" b="0" i="0" u="none" strike="noStrike" cap="none" noProof="0" dirty="0">
                        <a:solidFill>
                          <a:srgbClr val="92D050"/>
                        </a:solidFill>
                        <a:latin typeface="Roboto"/>
                        <a:sym typeface="Roboto"/>
                      </a:endParaRPr>
                    </a:p>
                  </a:txBody>
                  <a:tcPr marL="91425" marR="91425" marT="91425" marB="91425">
                    <a:lnL w="19050">
                      <a:solidFill>
                        <a:srgbClr val="666666"/>
                      </a:solidFill>
                    </a:lnL>
                    <a:lnR w="19050">
                      <a:solidFill>
                        <a:srgbClr val="666666"/>
                      </a:solidFill>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3932064688"/>
                  </a:ext>
                </a:extLst>
              </a:tr>
              <a:tr h="347849">
                <a:tc>
                  <a:txBody>
                    <a:bodyPr/>
                    <a:lstStyle/>
                    <a:p>
                      <a:pPr marL="0" lvl="0" indent="0">
                        <a:lnSpc>
                          <a:spcPct val="100000"/>
                        </a:lnSpc>
                        <a:spcBef>
                          <a:spcPts val="0"/>
                        </a:spcBef>
                        <a:spcAft>
                          <a:spcPts val="0"/>
                        </a:spcAft>
                        <a:buNone/>
                      </a:pPr>
                      <a:r>
                        <a:rPr lang="en-AU" sz="900" b="0" i="0" u="none" strike="noStrike" noProof="0" dirty="0">
                          <a:solidFill>
                            <a:srgbClr val="B7B7B7"/>
                          </a:solidFill>
                          <a:latin typeface="Roboto"/>
                        </a:rPr>
                        <a:t>What is a short-term action item you could do to help achieve your goal?</a:t>
                      </a:r>
                      <a:endParaRPr lang="en-US" dirty="0"/>
                    </a:p>
                    <a:p>
                      <a:pPr marL="0" lvl="0" indent="0">
                        <a:lnSpc>
                          <a:spcPct val="100000"/>
                        </a:lnSpc>
                        <a:spcBef>
                          <a:spcPts val="0"/>
                        </a:spcBef>
                        <a:spcAft>
                          <a:spcPts val="0"/>
                        </a:spcAft>
                        <a:buNone/>
                      </a:pPr>
                      <a:endParaRPr lang="en-US" sz="900" b="0" i="0" u="none" strike="noStrike" noProof="0" dirty="0">
                        <a:solidFill>
                          <a:schemeClr val="bg1">
                            <a:lumMod val="85000"/>
                          </a:schemeClr>
                        </a:solidFill>
                        <a:latin typeface="Roboto"/>
                      </a:endParaRPr>
                    </a:p>
                  </a:txBody>
                  <a:tcPr marL="91425" marR="91425" marT="91425" marB="91425">
                    <a:lnL w="19050">
                      <a:solidFill>
                        <a:srgbClr val="666666"/>
                      </a:solidFill>
                    </a:lnL>
                    <a:lnR w="19050">
                      <a:solidFill>
                        <a:srgbClr val="666666"/>
                      </a:solidFill>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med" len="med"/>
                      <a:tailEnd type="none" w="med" len="med"/>
                    </a:lnB>
                  </a:tcPr>
                </a:tc>
                <a:tc>
                  <a:txBody>
                    <a:bodyPr/>
                    <a:lstStyle/>
                    <a:p>
                      <a:pPr marL="0" lvl="0" indent="0" algn="l">
                        <a:lnSpc>
                          <a:spcPct val="100000"/>
                        </a:lnSpc>
                        <a:spcBef>
                          <a:spcPts val="0"/>
                        </a:spcBef>
                        <a:spcAft>
                          <a:spcPts val="0"/>
                        </a:spcAft>
                        <a:buNone/>
                      </a:pPr>
                      <a:r>
                        <a:rPr lang="en-AU" sz="900" b="0" i="0" u="none" strike="noStrike" cap="none" noProof="0" dirty="0">
                          <a:solidFill>
                            <a:srgbClr val="92D050"/>
                          </a:solidFill>
                          <a:latin typeface="Roboto"/>
                        </a:rPr>
                        <a:t>Go to more networking events such as monthly pizza and pixels events to meet and connect with other game developers</a:t>
                      </a:r>
                    </a:p>
                  </a:txBody>
                  <a:tcPr marL="91425" marR="91425" marT="91425" marB="91425">
                    <a:lnL w="19050">
                      <a:solidFill>
                        <a:srgbClr val="666666"/>
                      </a:solidFill>
                    </a:lnL>
                    <a:lnR w="19050">
                      <a:solidFill>
                        <a:srgbClr val="666666"/>
                      </a:solidFill>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med" len="med"/>
                      <a:tailEnd type="none" w="med" len="med"/>
                    </a:lnB>
                  </a:tcPr>
                </a:tc>
                <a:extLst>
                  <a:ext uri="{0D108BD9-81ED-4DB2-BD59-A6C34878D82A}">
                    <a16:rowId xmlns:a16="http://schemas.microsoft.com/office/drawing/2014/main" val="1523493114"/>
                  </a:ext>
                </a:extLst>
              </a:tr>
              <a:tr h="347849">
                <a:tc>
                  <a:txBody>
                    <a:bodyPr/>
                    <a:lstStyle/>
                    <a:p>
                      <a:pPr marL="0" lvl="0" indent="0">
                        <a:lnSpc>
                          <a:spcPct val="100000"/>
                        </a:lnSpc>
                        <a:spcBef>
                          <a:spcPts val="0"/>
                        </a:spcBef>
                        <a:spcAft>
                          <a:spcPts val="0"/>
                        </a:spcAft>
                        <a:buNone/>
                      </a:pPr>
                      <a:r>
                        <a:rPr lang="en-AU" sz="900" b="0" i="0" u="none" strike="noStrike" noProof="0" dirty="0">
                          <a:solidFill>
                            <a:srgbClr val="B7B7B7"/>
                          </a:solidFill>
                          <a:latin typeface="Roboto"/>
                        </a:rPr>
                        <a:t>What is a long-term action item you could do to help achieve your goals?</a:t>
                      </a:r>
                    </a:p>
                  </a:txBody>
                  <a:tcPr marL="91425" marR="91425" marT="91425" marB="91425">
                    <a:lnL w="19050">
                      <a:solidFill>
                        <a:srgbClr val="666666"/>
                      </a:solidFill>
                    </a:lnL>
                    <a:lnR w="19050">
                      <a:solidFill>
                        <a:srgbClr val="666666"/>
                      </a:solidFill>
                    </a:lnR>
                    <a:lnT w="19050">
                      <a:solidFill>
                        <a:srgbClr val="666666"/>
                      </a:solidFill>
                    </a:lnT>
                    <a:lnB w="19050">
                      <a:solidFill>
                        <a:srgbClr val="666666"/>
                      </a:solidFill>
                    </a:lnB>
                  </a:tcPr>
                </a:tc>
                <a:tc>
                  <a:txBody>
                    <a:bodyPr/>
                    <a:lstStyle/>
                    <a:p>
                      <a:pPr marL="0" lvl="0" indent="0" algn="l">
                        <a:lnSpc>
                          <a:spcPct val="100000"/>
                        </a:lnSpc>
                        <a:spcBef>
                          <a:spcPts val="0"/>
                        </a:spcBef>
                        <a:spcAft>
                          <a:spcPts val="0"/>
                        </a:spcAft>
                        <a:buNone/>
                      </a:pPr>
                      <a:r>
                        <a:rPr lang="en-AU" sz="900" b="0" i="0" u="none" strike="noStrike" cap="none" noProof="0" dirty="0">
                          <a:solidFill>
                            <a:srgbClr val="92D050"/>
                          </a:solidFill>
                          <a:latin typeface="Roboto"/>
                        </a:rPr>
                        <a:t>Work on more side projects that can be added to portfolio pieces, such as a 10-minute game demo or a simple mobile game.</a:t>
                      </a:r>
                      <a:endParaRPr lang="en-AU" sz="900" b="0" i="0" u="none" strike="noStrike" cap="none" noProof="0" dirty="0">
                        <a:solidFill>
                          <a:srgbClr val="92D050"/>
                        </a:solidFill>
                        <a:latin typeface="Roboto"/>
                        <a:sym typeface="Roboto"/>
                      </a:endParaRPr>
                    </a:p>
                  </a:txBody>
                  <a:tcPr marL="91425" marR="91425" marT="91425" marB="91425">
                    <a:lnL w="19050">
                      <a:solidFill>
                        <a:srgbClr val="666666"/>
                      </a:solidFill>
                    </a:lnL>
                    <a:lnR w="19050">
                      <a:solidFill>
                        <a:srgbClr val="666666"/>
                      </a:solidFill>
                    </a:lnR>
                    <a:lnT w="19050">
                      <a:solidFill>
                        <a:srgbClr val="666666"/>
                      </a:solidFill>
                    </a:lnT>
                    <a:lnB w="19050">
                      <a:solidFill>
                        <a:srgbClr val="666666"/>
                      </a:solidFill>
                    </a:lnB>
                  </a:tcPr>
                </a:tc>
                <a:extLst>
                  <a:ext uri="{0D108BD9-81ED-4DB2-BD59-A6C34878D82A}">
                    <a16:rowId xmlns:a16="http://schemas.microsoft.com/office/drawing/2014/main" val="1326887092"/>
                  </a:ext>
                </a:extLst>
              </a:tr>
            </a:tbl>
          </a:graphicData>
        </a:graphic>
      </p:graphicFrame>
      <p:sp>
        <p:nvSpPr>
          <p:cNvPr id="6" name="Google Shape;292;p44">
            <a:extLst>
              <a:ext uri="{FF2B5EF4-FFF2-40B4-BE49-F238E27FC236}">
                <a16:creationId xmlns:a16="http://schemas.microsoft.com/office/drawing/2014/main" id="{1BDE45F8-A7D9-46CB-AD92-C710A53DE2AB}"/>
              </a:ext>
            </a:extLst>
          </p:cNvPr>
          <p:cNvSpPr txBox="1">
            <a:spLocks/>
          </p:cNvSpPr>
          <p:nvPr/>
        </p:nvSpPr>
        <p:spPr>
          <a:xfrm>
            <a:off x="388921" y="913979"/>
            <a:ext cx="8184697" cy="25312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spcBef>
                <a:spcPts val="0"/>
              </a:spcBef>
              <a:buNone/>
            </a:pPr>
            <a:r>
              <a:rPr lang="en-US" sz="900">
                <a:solidFill>
                  <a:schemeClr val="bg1">
                    <a:lumMod val="75000"/>
                  </a:schemeClr>
                </a:solidFill>
                <a:latin typeface="Roboto"/>
                <a:ea typeface="Roboto"/>
                <a:cs typeface="Roboto"/>
                <a:sym typeface="Roboto"/>
              </a:rPr>
              <a:t>Consider your career goals and the feedback you received and answer the questions below.</a:t>
            </a:r>
            <a:endParaRPr lang="en-US">
              <a:solidFill>
                <a:schemeClr val="bg1">
                  <a:lumMod val="75000"/>
                </a:schemeClr>
              </a:solidFill>
            </a:endParaRPr>
          </a:p>
          <a:p>
            <a:pPr marL="0" indent="0">
              <a:spcBef>
                <a:spcPts val="0"/>
              </a:spcBef>
              <a:buFont typeface="Arial"/>
              <a:buNone/>
            </a:pPr>
            <a:endParaRPr lang="en-US" sz="900">
              <a:solidFill>
                <a:srgbClr val="B7B7B7"/>
              </a:solidFill>
              <a:latin typeface="Roboto"/>
              <a:ea typeface="Roboto"/>
              <a:cs typeface="Roboto"/>
              <a:sym typeface="Roboto"/>
            </a:endParaRPr>
          </a:p>
          <a:p>
            <a:pPr marL="0" indent="0">
              <a:spcBef>
                <a:spcPts val="0"/>
              </a:spcBef>
              <a:buFont typeface="Arial"/>
              <a:buNone/>
            </a:pPr>
            <a:endParaRPr lang="en-US" sz="900">
              <a:solidFill>
                <a:srgbClr val="B7B7B7"/>
              </a:solidFill>
              <a:latin typeface="Roboto"/>
              <a:ea typeface="Roboto"/>
              <a:cs typeface="Roboto"/>
              <a:sym typeface="Roboto"/>
            </a:endParaRPr>
          </a:p>
        </p:txBody>
      </p:sp>
    </p:spTree>
    <p:extLst>
      <p:ext uri="{BB962C8B-B14F-4D97-AF65-F5344CB8AC3E}">
        <p14:creationId xmlns:p14="http://schemas.microsoft.com/office/powerpoint/2010/main" val="18049482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20" name="Google Shape;420;p55"/>
          <p:cNvSpPr txBox="1">
            <a:spLocks noGrp="1"/>
          </p:cNvSpPr>
          <p:nvPr>
            <p:ph type="body" idx="1"/>
          </p:nvPr>
        </p:nvSpPr>
        <p:spPr>
          <a:xfrm>
            <a:off x="597242" y="892230"/>
            <a:ext cx="7507200" cy="3757396"/>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900" b="1" dirty="0">
                <a:solidFill>
                  <a:schemeClr val="bg1">
                    <a:lumMod val="75000"/>
                  </a:schemeClr>
                </a:solidFill>
                <a:latin typeface="Roboto"/>
                <a:ea typeface="Roboto"/>
                <a:cs typeface="Roboto"/>
                <a:sym typeface="Roboto"/>
              </a:rPr>
              <a:t>The following files must be zipped and uploaded to Canvas for assessment. Ensure files are in appropriate folders. All folders and submitted files must adhere to the provided naming conventions. Naming convention is </a:t>
            </a:r>
            <a:r>
              <a:rPr lang="en-US" sz="900" b="1" dirty="0" err="1">
                <a:solidFill>
                  <a:schemeClr val="bg1">
                    <a:lumMod val="75000"/>
                  </a:schemeClr>
                </a:solidFill>
                <a:latin typeface="Roboto"/>
                <a:ea typeface="Roboto"/>
                <a:cs typeface="Roboto"/>
                <a:sym typeface="Roboto"/>
              </a:rPr>
              <a:t>SubjectName_AssetName_FirstNameLastName</a:t>
            </a:r>
            <a:r>
              <a:rPr lang="en-US" sz="900" b="1" dirty="0">
                <a:solidFill>
                  <a:schemeClr val="bg1">
                    <a:lumMod val="75000"/>
                  </a:schemeClr>
                </a:solidFill>
                <a:latin typeface="Roboto"/>
                <a:ea typeface="Roboto"/>
                <a:cs typeface="Roboto"/>
                <a:sym typeface="Roboto"/>
              </a:rPr>
              <a:t>.</a:t>
            </a:r>
            <a:endParaRPr lang="en-US" sz="900" b="1" dirty="0" err="1">
              <a:solidFill>
                <a:schemeClr val="bg1">
                  <a:lumMod val="75000"/>
                </a:schemeClr>
              </a:solidFill>
              <a:latin typeface="Roboto"/>
              <a:ea typeface="Roboto"/>
              <a:cs typeface="Roboto"/>
            </a:endParaRPr>
          </a:p>
          <a:p>
            <a:pPr marL="0" marR="0" lvl="0" indent="0" algn="l">
              <a:lnSpc>
                <a:spcPct val="100000"/>
              </a:lnSpc>
              <a:spcBef>
                <a:spcPts val="0"/>
              </a:spcBef>
              <a:spcAft>
                <a:spcPts val="0"/>
              </a:spcAft>
              <a:buSzPts val="2800"/>
              <a:buFont typeface="Arial"/>
              <a:buNone/>
            </a:pPr>
            <a:endParaRPr lang="en-US" sz="900" i="0" u="none" strike="noStrike" cap="none" dirty="0">
              <a:solidFill>
                <a:srgbClr val="B7B7B7"/>
              </a:solidFill>
              <a:latin typeface="Roboto"/>
              <a:ea typeface="Roboto"/>
              <a:cs typeface="Roboto"/>
            </a:endParaRPr>
          </a:p>
          <a:p>
            <a:pPr marL="0" indent="0">
              <a:spcBef>
                <a:spcPts val="0"/>
              </a:spcBef>
              <a:buNone/>
            </a:pPr>
            <a:r>
              <a:rPr lang="en-US" sz="900" b="1" dirty="0">
                <a:solidFill>
                  <a:schemeClr val="bg1">
                    <a:lumMod val="95000"/>
                  </a:schemeClr>
                </a:solidFill>
                <a:latin typeface="Roboto"/>
                <a:ea typeface="Roboto"/>
              </a:rPr>
              <a:t>Example folder structure is below:</a:t>
            </a:r>
          </a:p>
          <a:p>
            <a:pPr marL="0" indent="0">
              <a:spcBef>
                <a:spcPts val="280"/>
              </a:spcBef>
              <a:buNone/>
            </a:pPr>
            <a:endParaRPr lang="en-AU" sz="900" b="1" dirty="0">
              <a:solidFill>
                <a:srgbClr val="D9D9D9"/>
              </a:solidFill>
              <a:latin typeface="Roboto"/>
              <a:ea typeface="Roboto"/>
            </a:endParaRPr>
          </a:p>
          <a:p>
            <a:pPr marL="0" indent="0">
              <a:spcBef>
                <a:spcPts val="280"/>
              </a:spcBef>
              <a:buNone/>
            </a:pPr>
            <a:endParaRPr lang="en-AU" sz="900" b="1" dirty="0">
              <a:solidFill>
                <a:srgbClr val="D9D9D9"/>
              </a:solidFill>
              <a:latin typeface="Roboto"/>
              <a:ea typeface="Roboto"/>
            </a:endParaRPr>
          </a:p>
          <a:p>
            <a:pPr marL="0" indent="0">
              <a:spcBef>
                <a:spcPts val="280"/>
              </a:spcBef>
              <a:buNone/>
            </a:pPr>
            <a:endParaRPr lang="en-AU" sz="900" dirty="0">
              <a:solidFill>
                <a:srgbClr val="00B0F0"/>
              </a:solidFill>
              <a:latin typeface="Roboto"/>
              <a:ea typeface="Roboto"/>
            </a:endParaRPr>
          </a:p>
          <a:p>
            <a:pPr marL="0" indent="0">
              <a:spcBef>
                <a:spcPts val="280"/>
              </a:spcBef>
              <a:buNone/>
            </a:pPr>
            <a:endParaRPr lang="en-AU" sz="900" b="1" dirty="0">
              <a:solidFill>
                <a:srgbClr val="D9D9D9"/>
              </a:solidFill>
              <a:latin typeface="Roboto"/>
              <a:ea typeface="Roboto"/>
            </a:endParaRPr>
          </a:p>
          <a:p>
            <a:pPr marL="0" indent="0">
              <a:spcBef>
                <a:spcPts val="0"/>
              </a:spcBef>
              <a:buNone/>
            </a:pPr>
            <a:endParaRPr lang="en-US" dirty="0">
              <a:latin typeface="Roboto"/>
              <a:ea typeface="Roboto"/>
              <a:cs typeface="Roboto"/>
            </a:endParaRPr>
          </a:p>
        </p:txBody>
      </p:sp>
      <p:sp>
        <p:nvSpPr>
          <p:cNvPr id="419" name="Google Shape;419;p55"/>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r>
              <a:rPr lang="en-AU" sz="3600" b="0" i="0" u="none" strike="noStrike" cap="none">
                <a:solidFill>
                  <a:srgbClr val="00B0F0"/>
                </a:solidFill>
                <a:latin typeface="Roboto"/>
                <a:ea typeface="Roboto"/>
                <a:cs typeface="Roboto"/>
                <a:sym typeface="Roboto"/>
              </a:rPr>
              <a:t>Submission</a:t>
            </a:r>
            <a:r>
              <a:rPr lang="en-AU">
                <a:latin typeface="Roboto"/>
                <a:ea typeface="Roboto"/>
                <a:cs typeface="Roboto"/>
                <a:sym typeface="Roboto"/>
              </a:rPr>
              <a:t> | </a:t>
            </a:r>
            <a:r>
              <a:rPr lang="en-AU" sz="3000">
                <a:solidFill>
                  <a:srgbClr val="8CB3E3"/>
                </a:solidFill>
                <a:latin typeface="Roboto"/>
                <a:ea typeface="Roboto"/>
                <a:cs typeface="Roboto"/>
                <a:sym typeface="Roboto"/>
              </a:rPr>
              <a:t>Guidelines</a:t>
            </a:r>
            <a:endParaRPr/>
          </a:p>
        </p:txBody>
      </p:sp>
      <p:sp>
        <p:nvSpPr>
          <p:cNvPr id="5" name="TextBox 4">
            <a:extLst>
              <a:ext uri="{FF2B5EF4-FFF2-40B4-BE49-F238E27FC236}">
                <a16:creationId xmlns:a16="http://schemas.microsoft.com/office/drawing/2014/main" id="{7CC2A167-665B-4844-AF42-C94D388384EA}"/>
              </a:ext>
            </a:extLst>
          </p:cNvPr>
          <p:cNvSpPr txBox="1"/>
          <p:nvPr/>
        </p:nvSpPr>
        <p:spPr>
          <a:xfrm>
            <a:off x="4426488" y="1339485"/>
            <a:ext cx="442761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00" b="1">
                <a:solidFill>
                  <a:schemeClr val="bg1">
                    <a:lumMod val="95000"/>
                  </a:schemeClr>
                </a:solidFill>
                <a:latin typeface="Roboto"/>
              </a:rPr>
              <a:t>Within each folder, please submit relevant files:</a:t>
            </a:r>
          </a:p>
          <a:p>
            <a:endParaRPr lang="en-US" sz="900" b="1">
              <a:solidFill>
                <a:schemeClr val="bg1">
                  <a:lumMod val="95000"/>
                </a:schemeClr>
              </a:solidFill>
              <a:latin typeface="Roboto"/>
            </a:endParaRPr>
          </a:p>
          <a:p>
            <a:r>
              <a:rPr lang="en-US" sz="900" b="1">
                <a:solidFill>
                  <a:schemeClr val="bg1">
                    <a:lumMod val="95000"/>
                  </a:schemeClr>
                </a:solidFill>
                <a:latin typeface="Roboto"/>
              </a:rPr>
              <a:t>Professional Practice Development Folder </a:t>
            </a:r>
            <a:endParaRPr lang="en-US" b="1">
              <a:solidFill>
                <a:schemeClr val="bg1">
                  <a:lumMod val="95000"/>
                </a:schemeClr>
              </a:solidFill>
            </a:endParaRPr>
          </a:p>
          <a:p>
            <a:pPr marL="171450" indent="-171450">
              <a:buClr>
                <a:srgbClr val="00B0F0"/>
              </a:buClr>
              <a:buChar char="•"/>
            </a:pPr>
            <a:r>
              <a:rPr lang="en-US" sz="900">
                <a:solidFill>
                  <a:srgbClr val="B7B7B7"/>
                </a:solidFill>
                <a:latin typeface="Roboto"/>
              </a:rPr>
              <a:t>Professional Practice Development assessment workbook PowerPoint</a:t>
            </a:r>
            <a:endParaRPr lang="en-US" b="1">
              <a:solidFill>
                <a:srgbClr val="F2F2F2"/>
              </a:solidFill>
            </a:endParaRPr>
          </a:p>
          <a:p>
            <a:endParaRPr lang="en-US" sz="900">
              <a:solidFill>
                <a:srgbClr val="B7B7B7"/>
              </a:solidFill>
              <a:latin typeface="Roboto"/>
            </a:endParaRPr>
          </a:p>
          <a:p>
            <a:pPr lvl="4"/>
            <a:endParaRPr lang="en-US" sz="900">
              <a:solidFill>
                <a:srgbClr val="B7B7B7"/>
              </a:solidFill>
              <a:latin typeface="Roboto"/>
              <a:ea typeface="Roboto"/>
            </a:endParaRPr>
          </a:p>
        </p:txBody>
      </p:sp>
      <p:sp>
        <p:nvSpPr>
          <p:cNvPr id="3" name="Rectangle 2">
            <a:extLst>
              <a:ext uri="{FF2B5EF4-FFF2-40B4-BE49-F238E27FC236}">
                <a16:creationId xmlns:a16="http://schemas.microsoft.com/office/drawing/2014/main" id="{A8005696-7426-4234-A057-3EA082CB9110}"/>
              </a:ext>
            </a:extLst>
          </p:cNvPr>
          <p:cNvSpPr/>
          <p:nvPr/>
        </p:nvSpPr>
        <p:spPr>
          <a:xfrm>
            <a:off x="4293422" y="1389957"/>
            <a:ext cx="45719" cy="3491587"/>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7" name="Group 6">
            <a:extLst>
              <a:ext uri="{FF2B5EF4-FFF2-40B4-BE49-F238E27FC236}">
                <a16:creationId xmlns:a16="http://schemas.microsoft.com/office/drawing/2014/main" id="{D2ECB5F8-C7F2-4165-B306-7BD0C1C93D2C}"/>
              </a:ext>
            </a:extLst>
          </p:cNvPr>
          <p:cNvGrpSpPr/>
          <p:nvPr/>
        </p:nvGrpSpPr>
        <p:grpSpPr>
          <a:xfrm>
            <a:off x="105723" y="1595876"/>
            <a:ext cx="4106693" cy="1339317"/>
            <a:chOff x="629024" y="1582105"/>
            <a:chExt cx="4106693" cy="1339317"/>
          </a:xfrm>
        </p:grpSpPr>
        <p:sp>
          <p:nvSpPr>
            <p:cNvPr id="8" name="Rectangle 7">
              <a:extLst>
                <a:ext uri="{FF2B5EF4-FFF2-40B4-BE49-F238E27FC236}">
                  <a16:creationId xmlns:a16="http://schemas.microsoft.com/office/drawing/2014/main" id="{B29F032B-1FF7-43A4-9974-1E687EB008F7}"/>
                </a:ext>
              </a:extLst>
            </p:cNvPr>
            <p:cNvSpPr/>
            <p:nvPr/>
          </p:nvSpPr>
          <p:spPr>
            <a:xfrm>
              <a:off x="629024" y="1582105"/>
              <a:ext cx="4106693" cy="1339317"/>
            </a:xfrm>
            <a:prstGeom prst="rect">
              <a:avLst/>
            </a:prstGeom>
            <a:ln>
              <a:solidFill>
                <a:srgbClr val="00B0F0"/>
              </a:solidFill>
            </a:ln>
          </p:spPr>
          <p:style>
            <a:lnRef idx="2">
              <a:schemeClr val="accent1"/>
            </a:lnRef>
            <a:fillRef idx="1">
              <a:schemeClr val="lt1"/>
            </a:fillRef>
            <a:effectRef idx="0">
              <a:schemeClr val="accent1"/>
            </a:effectRef>
            <a:fontRef idx="minor">
              <a:schemeClr val="dk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dk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dk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dk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dk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dk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dk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dk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dk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dk1"/>
                  </a:solidFill>
                  <a:latin typeface="+mn-lt"/>
                  <a:ea typeface="+mn-ea"/>
                  <a:cs typeface="+mn-cs"/>
                  <a:sym typeface="Arial"/>
                </a:defRPr>
              </a:lvl9pPr>
            </a:lstStyle>
            <a:p>
              <a:pPr algn="ctr"/>
              <a:endParaRPr lang="en-AU"/>
            </a:p>
          </p:txBody>
        </p:sp>
        <p:pic>
          <p:nvPicPr>
            <p:cNvPr id="9" name="Picture 8" descr="Icon&#10;&#10;Description automatically generated">
              <a:extLst>
                <a:ext uri="{FF2B5EF4-FFF2-40B4-BE49-F238E27FC236}">
                  <a16:creationId xmlns:a16="http://schemas.microsoft.com/office/drawing/2014/main" id="{B4159F4C-42A7-41F3-AFEB-208F36FE63DA}"/>
                </a:ext>
              </a:extLst>
            </p:cNvPr>
            <p:cNvPicPr>
              <a:picLocks noChangeAspect="1"/>
            </p:cNvPicPr>
            <p:nvPr/>
          </p:nvPicPr>
          <p:blipFill>
            <a:blip r:embed="rId3"/>
            <a:stretch>
              <a:fillRect/>
            </a:stretch>
          </p:blipFill>
          <p:spPr>
            <a:xfrm>
              <a:off x="738925" y="1657127"/>
              <a:ext cx="477607" cy="477607"/>
            </a:xfrm>
            <a:prstGeom prst="rect">
              <a:avLst/>
            </a:prstGeom>
          </p:spPr>
        </p:pic>
        <p:pic>
          <p:nvPicPr>
            <p:cNvPr id="10" name="Picture 9" descr="A picture containing text, sign, clipart&#10;&#10;Description automatically generated">
              <a:extLst>
                <a:ext uri="{FF2B5EF4-FFF2-40B4-BE49-F238E27FC236}">
                  <a16:creationId xmlns:a16="http://schemas.microsoft.com/office/drawing/2014/main" id="{314ADF91-87E4-4EE9-85AB-72F388CAC93B}"/>
                </a:ext>
              </a:extLst>
            </p:cNvPr>
            <p:cNvPicPr>
              <a:picLocks noChangeAspect="1"/>
            </p:cNvPicPr>
            <p:nvPr/>
          </p:nvPicPr>
          <p:blipFill>
            <a:blip r:embed="rId4"/>
            <a:stretch>
              <a:fillRect/>
            </a:stretch>
          </p:blipFill>
          <p:spPr>
            <a:xfrm>
              <a:off x="1440605" y="2261371"/>
              <a:ext cx="477607" cy="477607"/>
            </a:xfrm>
            <a:prstGeom prst="rect">
              <a:avLst/>
            </a:prstGeom>
          </p:spPr>
        </p:pic>
        <p:cxnSp>
          <p:nvCxnSpPr>
            <p:cNvPr id="11" name="Connector: Elbow 10">
              <a:extLst>
                <a:ext uri="{FF2B5EF4-FFF2-40B4-BE49-F238E27FC236}">
                  <a16:creationId xmlns:a16="http://schemas.microsoft.com/office/drawing/2014/main" id="{8B472F43-98BF-4F5F-935E-F6C464349496}"/>
                </a:ext>
              </a:extLst>
            </p:cNvPr>
            <p:cNvCxnSpPr>
              <a:cxnSpLocks/>
              <a:stCxn id="9" idx="2"/>
              <a:endCxn id="10" idx="1"/>
            </p:cNvCxnSpPr>
            <p:nvPr/>
          </p:nvCxnSpPr>
          <p:spPr>
            <a:xfrm rot="16200000" flipH="1">
              <a:off x="1026447" y="2086016"/>
              <a:ext cx="365441" cy="462876"/>
            </a:xfrm>
            <a:prstGeom prst="bentConnector2">
              <a:avLst/>
            </a:prstGeom>
            <a:ln w="28575"/>
          </p:spPr>
          <p:style>
            <a:lnRef idx="1">
              <a:schemeClr val="dk1"/>
            </a:lnRef>
            <a:fillRef idx="0">
              <a:schemeClr val="dk1"/>
            </a:fillRef>
            <a:effectRef idx="0">
              <a:schemeClr val="dk1"/>
            </a:effectRef>
            <a:fontRef idx="minor">
              <a:schemeClr val="tx1"/>
            </a:fontRef>
          </p:style>
        </p:cxnSp>
        <p:sp>
          <p:nvSpPr>
            <p:cNvPr id="12" name="TextBox 10">
              <a:extLst>
                <a:ext uri="{FF2B5EF4-FFF2-40B4-BE49-F238E27FC236}">
                  <a16:creationId xmlns:a16="http://schemas.microsoft.com/office/drawing/2014/main" id="{BFA52F8B-4A6F-4F62-A9E8-2A1CE5642A82}"/>
                </a:ext>
              </a:extLst>
            </p:cNvPr>
            <p:cNvSpPr txBox="1"/>
            <p:nvPr/>
          </p:nvSpPr>
          <p:spPr>
            <a:xfrm>
              <a:off x="1154967" y="1803030"/>
              <a:ext cx="3046027" cy="230832"/>
            </a:xfrm>
            <a:prstGeom prst="rect">
              <a:avLst/>
            </a:prstGeom>
            <a:noFill/>
          </p:spPr>
          <p:txBody>
            <a:bodyPr wrap="non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AU" sz="900" dirty="0" err="1">
                  <a:latin typeface="Roboto"/>
                </a:rPr>
                <a:t>ProfessionalPracticeDevelopment_FirstNameLastName</a:t>
              </a:r>
              <a:endParaRPr lang="en-AU" sz="900" dirty="0">
                <a:latin typeface="Roboto"/>
              </a:endParaRPr>
            </a:p>
          </p:txBody>
        </p:sp>
        <p:sp>
          <p:nvSpPr>
            <p:cNvPr id="13" name="TextBox 11">
              <a:extLst>
                <a:ext uri="{FF2B5EF4-FFF2-40B4-BE49-F238E27FC236}">
                  <a16:creationId xmlns:a16="http://schemas.microsoft.com/office/drawing/2014/main" id="{08216F4F-C21F-4D91-86B8-E25F96086BD4}"/>
                </a:ext>
              </a:extLst>
            </p:cNvPr>
            <p:cNvSpPr txBox="1"/>
            <p:nvPr/>
          </p:nvSpPr>
          <p:spPr>
            <a:xfrm>
              <a:off x="1807217" y="2369369"/>
              <a:ext cx="2738250" cy="215444"/>
            </a:xfrm>
            <a:prstGeom prst="rect">
              <a:avLst/>
            </a:prstGeom>
            <a:noFill/>
          </p:spPr>
          <p:txBody>
            <a:bodyPr wrap="non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AU" sz="800" dirty="0" err="1">
                  <a:latin typeface="Roboto"/>
                </a:rPr>
                <a:t>ProfessionalPracticeDevelopment_FirstNameLastName</a:t>
              </a:r>
              <a:endParaRPr lang="en-AU" sz="800" dirty="0">
                <a:latin typeface="Roboto"/>
              </a:endParaRPr>
            </a:p>
          </p:txBody>
        </p:sp>
      </p:grpSp>
    </p:spTree>
    <p:extLst>
      <p:ext uri="{BB962C8B-B14F-4D97-AF65-F5344CB8AC3E}">
        <p14:creationId xmlns:p14="http://schemas.microsoft.com/office/powerpoint/2010/main" val="5937663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9" name="Google Shape;409;p66"/>
          <p:cNvSpPr txBox="1"/>
          <p:nvPr/>
        </p:nvSpPr>
        <p:spPr>
          <a:xfrm>
            <a:off x="323528" y="1063375"/>
            <a:ext cx="8064900" cy="3394500"/>
          </a:xfrm>
          <a:prstGeom prst="rect">
            <a:avLst/>
          </a:prstGeom>
          <a:noFill/>
          <a:ln>
            <a:noFill/>
          </a:ln>
        </p:spPr>
        <p:txBody>
          <a:bodyPr spcFirstLastPara="1" wrap="square" lIns="91425" tIns="45700" rIns="91425" bIns="45700" anchor="t" anchorCtr="0">
            <a:noAutofit/>
          </a:bodyPr>
          <a:lstStyle/>
          <a:p>
            <a:pPr marL="0" lvl="0" indent="0" rtl="0">
              <a:lnSpc>
                <a:spcPct val="115000"/>
              </a:lnSpc>
              <a:spcBef>
                <a:spcPts val="0"/>
              </a:spcBef>
              <a:spcAft>
                <a:spcPts val="0"/>
              </a:spcAft>
              <a:buClr>
                <a:schemeClr val="dk1"/>
              </a:buClr>
              <a:buSzPts val="1100"/>
              <a:buFont typeface="Arial"/>
              <a:buNone/>
            </a:pPr>
            <a:endParaRPr lang="en-US" sz="900">
              <a:solidFill>
                <a:srgbClr val="B7B7B7"/>
              </a:solidFill>
              <a:latin typeface="Roboto"/>
              <a:ea typeface="Roboto"/>
              <a:cs typeface="Roboto"/>
              <a:sym typeface="Roboto"/>
            </a:endParaRPr>
          </a:p>
        </p:txBody>
      </p:sp>
      <p:sp>
        <p:nvSpPr>
          <p:cNvPr id="4" name="Google Shape;173;p27">
            <a:extLst>
              <a:ext uri="{FF2B5EF4-FFF2-40B4-BE49-F238E27FC236}">
                <a16:creationId xmlns:a16="http://schemas.microsoft.com/office/drawing/2014/main" id="{44FB46B9-0317-4CEF-861A-A36F8E349EA6}"/>
              </a:ext>
            </a:extLst>
          </p:cNvPr>
          <p:cNvSpPr/>
          <p:nvPr/>
        </p:nvSpPr>
        <p:spPr>
          <a:xfrm>
            <a:off x="0" y="1666864"/>
            <a:ext cx="9143999" cy="1415772"/>
          </a:xfrm>
          <a:prstGeom prst="roundRect">
            <a:avLst>
              <a:gd name="adj" fmla="val 3186"/>
            </a:avLst>
          </a:prstGeom>
          <a:gradFill>
            <a:gsLst>
              <a:gs pos="0">
                <a:srgbClr val="1F3D5F"/>
              </a:gs>
              <a:gs pos="60000">
                <a:srgbClr val="1F3D5F"/>
              </a:gs>
              <a:gs pos="100000">
                <a:srgbClr val="1F3D5F">
                  <a:alpha val="0"/>
                </a:srgbClr>
              </a:gs>
            </a:gsLst>
            <a:lin ang="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5" name="Google Shape;174;p27">
            <a:extLst>
              <a:ext uri="{FF2B5EF4-FFF2-40B4-BE49-F238E27FC236}">
                <a16:creationId xmlns:a16="http://schemas.microsoft.com/office/drawing/2014/main" id="{1C8796AF-8B06-4F1B-A618-25F3C7D00C9D}"/>
              </a:ext>
            </a:extLst>
          </p:cNvPr>
          <p:cNvSpPr/>
          <p:nvPr/>
        </p:nvSpPr>
        <p:spPr>
          <a:xfrm>
            <a:off x="755071" y="2051584"/>
            <a:ext cx="7633855" cy="646331"/>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B0F0"/>
              </a:buClr>
              <a:buSzPts val="3600"/>
              <a:buFont typeface="Roboto"/>
              <a:buNone/>
            </a:pPr>
            <a:r>
              <a:rPr lang="en-AU" sz="3600" b="1">
                <a:solidFill>
                  <a:srgbClr val="00B0F0"/>
                </a:solidFill>
                <a:latin typeface="Roboto"/>
                <a:ea typeface="Roboto"/>
                <a:sym typeface="Roboto"/>
              </a:rPr>
              <a:t>Self-Assessment</a:t>
            </a: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6042549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graphicFrame>
        <p:nvGraphicFramePr>
          <p:cNvPr id="252" name="Google Shape;252;p40"/>
          <p:cNvGraphicFramePr/>
          <p:nvPr>
            <p:extLst>
              <p:ext uri="{D42A27DB-BD31-4B8C-83A1-F6EECF244321}">
                <p14:modId xmlns:p14="http://schemas.microsoft.com/office/powerpoint/2010/main" val="2680581705"/>
              </p:ext>
            </p:extLst>
          </p:nvPr>
        </p:nvGraphicFramePr>
        <p:xfrm>
          <a:off x="445237" y="1271666"/>
          <a:ext cx="8184100" cy="2328706"/>
        </p:xfrm>
        <a:graphic>
          <a:graphicData uri="http://schemas.openxmlformats.org/drawingml/2006/table">
            <a:tbl>
              <a:tblPr>
                <a:noFill/>
                <a:tableStyleId>{2DE40A0A-F175-4DEE-BA99-264EB937CA04}</a:tableStyleId>
              </a:tblPr>
              <a:tblGrid>
                <a:gridCol w="1574405">
                  <a:extLst>
                    <a:ext uri="{9D8B030D-6E8A-4147-A177-3AD203B41FA5}">
                      <a16:colId xmlns:a16="http://schemas.microsoft.com/office/drawing/2014/main" val="20000"/>
                    </a:ext>
                  </a:extLst>
                </a:gridCol>
                <a:gridCol w="6609695">
                  <a:extLst>
                    <a:ext uri="{9D8B030D-6E8A-4147-A177-3AD203B41FA5}">
                      <a16:colId xmlns:a16="http://schemas.microsoft.com/office/drawing/2014/main" val="20002"/>
                    </a:ext>
                  </a:extLst>
                </a:gridCol>
              </a:tblGrid>
              <a:tr h="408556">
                <a:tc>
                  <a:txBody>
                    <a:bodyPr/>
                    <a:lstStyle/>
                    <a:p>
                      <a:pPr marL="0" marR="0" lvl="0" indent="0" algn="l" rtl="0">
                        <a:lnSpc>
                          <a:spcPct val="100000"/>
                        </a:lnSpc>
                        <a:spcBef>
                          <a:spcPts val="0"/>
                        </a:spcBef>
                        <a:spcAft>
                          <a:spcPts val="0"/>
                        </a:spcAft>
                        <a:buClr>
                          <a:srgbClr val="00B0F0"/>
                        </a:buClr>
                        <a:buSzPts val="1000"/>
                        <a:buFont typeface="Calibri"/>
                        <a:buNone/>
                      </a:pPr>
                      <a:r>
                        <a:rPr lang="en-AU" sz="1000" b="1" u="none" strike="noStrike" cap="none" dirty="0">
                          <a:solidFill>
                            <a:srgbClr val="D9D9D9"/>
                          </a:solidFill>
                          <a:latin typeface="Roboto"/>
                          <a:ea typeface="Roboto"/>
                        </a:rPr>
                        <a:t>Question</a:t>
                      </a:r>
                    </a:p>
                  </a:txBody>
                  <a:tcPr marL="91425" marR="91425" marT="91425" marB="91425">
                    <a:lnL w="19050" cap="flat" cmpd="sng">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solidFill>
                        <a:srgbClr val="666666"/>
                      </a:solidFill>
                      <a:prstDash val="solid"/>
                      <a:round/>
                      <a:headEnd type="none" w="sm" len="sm"/>
                      <a:tailEnd type="none" w="sm" len="sm"/>
                    </a:lnB>
                    <a:solidFill>
                      <a:schemeClr val="tx1">
                        <a:lumMod val="75000"/>
                        <a:lumOff val="25000"/>
                      </a:schemeClr>
                    </a:solidFill>
                  </a:tcPr>
                </a:tc>
                <a:tc>
                  <a:txBody>
                    <a:bodyPr/>
                    <a:lstStyle/>
                    <a:p>
                      <a:pPr marL="0" marR="0" lvl="0" indent="0" algn="l" rtl="0">
                        <a:lnSpc>
                          <a:spcPct val="100000"/>
                        </a:lnSpc>
                        <a:spcBef>
                          <a:spcPts val="0"/>
                        </a:spcBef>
                        <a:spcAft>
                          <a:spcPts val="0"/>
                        </a:spcAft>
                        <a:buClr>
                          <a:srgbClr val="D9D9D9"/>
                        </a:buClr>
                        <a:buSzPts val="1000"/>
                        <a:buFont typeface="Roboto"/>
                        <a:buNone/>
                      </a:pPr>
                      <a:r>
                        <a:rPr lang="en-AU" sz="1000" b="1" u="none" strike="noStrike" cap="none" dirty="0">
                          <a:solidFill>
                            <a:srgbClr val="D9D9D9"/>
                          </a:solidFill>
                          <a:latin typeface="Roboto"/>
                          <a:ea typeface="Roboto"/>
                        </a:rPr>
                        <a:t>Career goals</a:t>
                      </a: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solidFill>
                      <a:schemeClr val="tx1">
                        <a:lumMod val="75000"/>
                        <a:lumOff val="25000"/>
                      </a:schemeClr>
                    </a:solidFill>
                  </a:tcPr>
                </a:tc>
                <a:extLst>
                  <a:ext uri="{0D108BD9-81ED-4DB2-BD59-A6C34878D82A}">
                    <a16:rowId xmlns:a16="http://schemas.microsoft.com/office/drawing/2014/main" val="10000"/>
                  </a:ext>
                </a:extLst>
              </a:tr>
              <a:tr h="361500">
                <a:tc>
                  <a:txBody>
                    <a:bodyPr/>
                    <a:lstStyle/>
                    <a:p>
                      <a:pPr marL="0" marR="0" lvl="0" indent="0">
                        <a:lnSpc>
                          <a:spcPct val="100000"/>
                        </a:lnSpc>
                        <a:spcBef>
                          <a:spcPts val="0"/>
                        </a:spcBef>
                        <a:spcAft>
                          <a:spcPts val="0"/>
                        </a:spcAft>
                        <a:buNone/>
                      </a:pPr>
                      <a:r>
                        <a:rPr lang="en-US" sz="900" b="0" i="0" u="none" strike="noStrike" cap="none" noProof="0" dirty="0">
                          <a:solidFill>
                            <a:schemeClr val="bg1">
                              <a:lumMod val="85000"/>
                            </a:schemeClr>
                          </a:solidFill>
                          <a:latin typeface="Roboto"/>
                        </a:rPr>
                        <a:t>Clarify your first short </a:t>
                      </a:r>
                    </a:p>
                    <a:p>
                      <a:pPr marL="0" marR="0" lvl="0" indent="0">
                        <a:lnSpc>
                          <a:spcPct val="100000"/>
                        </a:lnSpc>
                        <a:spcBef>
                          <a:spcPts val="0"/>
                        </a:spcBef>
                        <a:spcAft>
                          <a:spcPts val="0"/>
                        </a:spcAft>
                        <a:buNone/>
                      </a:pPr>
                      <a:r>
                        <a:rPr lang="en-US" sz="900" b="0" i="0" u="none" strike="noStrike" cap="none" noProof="0" dirty="0">
                          <a:solidFill>
                            <a:schemeClr val="bg1">
                              <a:lumMod val="85000"/>
                            </a:schemeClr>
                          </a:solidFill>
                          <a:latin typeface="Roboto"/>
                        </a:rPr>
                        <a:t>term career goal.</a:t>
                      </a:r>
                      <a:endParaRPr lang="en-US" sz="900" b="0" i="0" u="none" strike="noStrike" cap="none" noProof="0" dirty="0">
                        <a:solidFill>
                          <a:schemeClr val="bg1">
                            <a:lumMod val="85000"/>
                          </a:schemeClr>
                        </a:solidFill>
                        <a:latin typeface="Roboto"/>
                        <a:sym typeface="Roboto"/>
                      </a:endParaRPr>
                    </a:p>
                    <a:p>
                      <a:pPr marL="0" marR="0" lvl="0" indent="0" rtl="0">
                        <a:lnSpc>
                          <a:spcPct val="100000"/>
                        </a:lnSpc>
                        <a:spcBef>
                          <a:spcPts val="0"/>
                        </a:spcBef>
                        <a:spcAft>
                          <a:spcPts val="0"/>
                        </a:spcAft>
                        <a:buClr>
                          <a:schemeClr val="dk1"/>
                        </a:buClr>
                        <a:buSzPts val="900"/>
                        <a:buFont typeface="Arial"/>
                        <a:buNone/>
                      </a:pPr>
                      <a:endParaRPr sz="900">
                        <a:solidFill>
                          <a:srgbClr val="9E9E9E"/>
                        </a:solidFill>
                        <a:latin typeface="Roboto"/>
                        <a:ea typeface="Roboto"/>
                        <a:cs typeface="Roboto"/>
                        <a:sym typeface="Roboto"/>
                      </a:endParaRPr>
                    </a:p>
                  </a:txBody>
                  <a:tcPr marL="91425" marR="91425" marT="91425" marB="91425">
                    <a:lnL w="19050" cap="flat" cmpd="sng">
                      <a:solidFill>
                        <a:srgbClr val="666666"/>
                      </a:solidFill>
                      <a:prstDash val="solid"/>
                      <a:round/>
                      <a:headEnd type="none" w="sm" len="sm"/>
                      <a:tailEnd type="none" w="sm" len="sm"/>
                    </a:lnL>
                    <a:lnR w="19050" cap="flat" cmpd="sng" algn="ctr">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solidFill>
                        <a:srgbClr val="666666"/>
                      </a:solidFill>
                      <a:prstDash val="solid"/>
                      <a:round/>
                      <a:headEnd type="none" w="sm" len="sm"/>
                      <a:tailEnd type="none" w="sm" len="sm"/>
                    </a:lnB>
                  </a:tcPr>
                </a:tc>
                <a:tc>
                  <a:txBody>
                    <a:bodyPr/>
                    <a:lstStyle/>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I am currently apart of a small indie team in Games plus, My goal is to complete our current small project, and have it released so that I can build up a portfolio of high quality projects, that demonstrate I can work on games through all of the stages from start to finish.</a:t>
                      </a:r>
                    </a:p>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I would also like to continue to grow and expand the company and continue onto a second project</a:t>
                      </a: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1"/>
                  </a:ext>
                </a:extLst>
              </a:tr>
              <a:tr h="347850">
                <a:tc>
                  <a:txBody>
                    <a:bodyPr/>
                    <a:lstStyle/>
                    <a:p>
                      <a:pPr marL="0" marR="0" lvl="0" indent="0">
                        <a:lnSpc>
                          <a:spcPct val="100000"/>
                        </a:lnSpc>
                        <a:spcBef>
                          <a:spcPts val="0"/>
                        </a:spcBef>
                        <a:spcAft>
                          <a:spcPts val="0"/>
                        </a:spcAft>
                        <a:buNone/>
                      </a:pPr>
                      <a:r>
                        <a:rPr lang="en-US" sz="900" b="0" i="0" u="none" strike="noStrike" cap="none" noProof="0" dirty="0">
                          <a:solidFill>
                            <a:schemeClr val="bg1">
                              <a:lumMod val="85000"/>
                            </a:schemeClr>
                          </a:solidFill>
                          <a:latin typeface="Roboto"/>
                        </a:rPr>
                        <a:t>Clarify your second short term career goal.</a:t>
                      </a:r>
                    </a:p>
                    <a:p>
                      <a:pPr marL="0" marR="0" lvl="0" indent="0">
                        <a:lnSpc>
                          <a:spcPct val="100000"/>
                        </a:lnSpc>
                        <a:spcBef>
                          <a:spcPts val="0"/>
                        </a:spcBef>
                        <a:spcAft>
                          <a:spcPts val="0"/>
                        </a:spcAft>
                        <a:buNone/>
                      </a:pPr>
                      <a:endParaRPr lang="en-US" sz="900" b="0" i="0" u="none" strike="noStrike" cap="none" noProof="0" dirty="0">
                        <a:solidFill>
                          <a:schemeClr val="bg1">
                            <a:lumMod val="85000"/>
                          </a:schemeClr>
                        </a:solidFill>
                        <a:latin typeface="Roboto"/>
                      </a:endParaRPr>
                    </a:p>
                  </a:txBody>
                  <a:tcPr marL="91425" marR="91425" marT="91425" marB="91425">
                    <a:lnL w="19050" cap="flat" cmpd="sng">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tc>
                  <a:txBody>
                    <a:bodyPr/>
                    <a:lstStyle/>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I would like to work on extremely small and simple games that can be completed as a solo developer, (2–3-month projects of a  mix of mobile games &amp; small pc games) This would be also mostly for portfolio work, as well as to experience solo dev work, indie dev and hopefully one day triple A so that I can find which I like best and want to spend more time in.</a:t>
                      </a:r>
                      <a:endParaRPr lang="en-US" sz="900" dirty="0">
                        <a:sym typeface="Roboto"/>
                      </a:endParaRP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2"/>
                  </a:ext>
                </a:extLst>
              </a:tr>
              <a:tr h="347849">
                <a:tc>
                  <a:txBody>
                    <a:bodyPr/>
                    <a:lstStyle/>
                    <a:p>
                      <a:pPr marL="0" marR="0" lvl="0" indent="0">
                        <a:lnSpc>
                          <a:spcPct val="100000"/>
                        </a:lnSpc>
                        <a:spcBef>
                          <a:spcPts val="0"/>
                        </a:spcBef>
                        <a:spcAft>
                          <a:spcPts val="0"/>
                        </a:spcAft>
                        <a:buNone/>
                      </a:pPr>
                      <a:r>
                        <a:rPr lang="en-US" sz="900" b="0" i="0" u="none" strike="noStrike" noProof="0" dirty="0">
                          <a:solidFill>
                            <a:schemeClr val="bg1">
                              <a:lumMod val="85000"/>
                            </a:schemeClr>
                          </a:solidFill>
                          <a:latin typeface="Roboto"/>
                        </a:rPr>
                        <a:t>Clarify your third short term career goal.</a:t>
                      </a:r>
                    </a:p>
                    <a:p>
                      <a:pPr marL="0" marR="0" lvl="0" indent="0">
                        <a:lnSpc>
                          <a:spcPct val="100000"/>
                        </a:lnSpc>
                        <a:spcBef>
                          <a:spcPts val="0"/>
                        </a:spcBef>
                        <a:spcAft>
                          <a:spcPts val="0"/>
                        </a:spcAft>
                        <a:buNone/>
                      </a:pPr>
                      <a:endParaRPr lang="en-US" sz="900" b="0" i="0" u="none" strike="noStrike" noProof="0" dirty="0">
                        <a:solidFill>
                          <a:schemeClr val="bg1">
                            <a:lumMod val="85000"/>
                          </a:schemeClr>
                        </a:solidFill>
                        <a:latin typeface="Roboto"/>
                      </a:endParaRPr>
                    </a:p>
                  </a:txBody>
                  <a:tcPr marL="91425" marR="91425" marT="91425" marB="91425">
                    <a:lnL w="19050">
                      <a:solidFill>
                        <a:srgbClr val="666666"/>
                      </a:solidFill>
                    </a:lnL>
                    <a:lnR w="19050">
                      <a:solidFill>
                        <a:srgbClr val="666666"/>
                      </a:solidFill>
                    </a:lnR>
                    <a:lnT w="19050" cap="flat" cmpd="sng" algn="ctr">
                      <a:solidFill>
                        <a:srgbClr val="666666"/>
                      </a:solidFill>
                      <a:prstDash val="solid"/>
                      <a:round/>
                      <a:headEnd type="none" w="sm" len="sm"/>
                      <a:tailEnd type="none" w="sm" len="sm"/>
                    </a:lnT>
                    <a:lnB w="19050">
                      <a:solidFill>
                        <a:srgbClr val="666666"/>
                      </a:solidFill>
                    </a:lnB>
                  </a:tcPr>
                </a:tc>
                <a:tc>
                  <a:txBody>
                    <a:bodyPr/>
                    <a:lstStyle/>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I would like to start working and developing a professional portfolio website with a list of projects I have worked on, that shows off my work in an interesting and entertaining way</a:t>
                      </a:r>
                      <a:endParaRPr lang="en-AU" sz="900" b="0" i="0" u="none" strike="noStrike" cap="none" noProof="0" dirty="0">
                        <a:solidFill>
                          <a:srgbClr val="92D050"/>
                        </a:solidFill>
                        <a:latin typeface="Roboto"/>
                        <a:sym typeface="Roboto"/>
                      </a:endParaRPr>
                    </a:p>
                  </a:txBody>
                  <a:tcPr marL="91425" marR="91425" marT="91425" marB="91425">
                    <a:lnL w="19050">
                      <a:solidFill>
                        <a:srgbClr val="666666"/>
                      </a:solidFill>
                    </a:lnL>
                    <a:lnR w="19050">
                      <a:solidFill>
                        <a:srgbClr val="666666"/>
                      </a:solidFill>
                    </a:lnR>
                    <a:lnT w="19050" cap="flat" cmpd="sng" algn="ctr">
                      <a:solidFill>
                        <a:srgbClr val="666666"/>
                      </a:solidFill>
                      <a:prstDash val="solid"/>
                      <a:round/>
                      <a:headEnd type="none" w="sm" len="sm"/>
                      <a:tailEnd type="none" w="sm" len="sm"/>
                    </a:lnT>
                    <a:lnB w="19050">
                      <a:solidFill>
                        <a:srgbClr val="666666"/>
                      </a:solidFill>
                    </a:lnB>
                  </a:tcPr>
                </a:tc>
                <a:extLst>
                  <a:ext uri="{0D108BD9-81ED-4DB2-BD59-A6C34878D82A}">
                    <a16:rowId xmlns:a16="http://schemas.microsoft.com/office/drawing/2014/main" val="3932064688"/>
                  </a:ext>
                </a:extLst>
              </a:tr>
            </a:tbl>
          </a:graphicData>
        </a:graphic>
      </p:graphicFrame>
      <p:sp>
        <p:nvSpPr>
          <p:cNvPr id="253" name="Google Shape;253;p40"/>
          <p:cNvSpPr txBox="1">
            <a:spLocks noGrp="1"/>
          </p:cNvSpPr>
          <p:nvPr>
            <p:ph type="title"/>
          </p:nvPr>
        </p:nvSpPr>
        <p:spPr>
          <a:xfrm>
            <a:off x="323525" y="205975"/>
            <a:ext cx="8490900" cy="857400"/>
          </a:xfrm>
          <a:prstGeom prst="rect">
            <a:avLst/>
          </a:prstGeom>
          <a:noFill/>
          <a:ln>
            <a:noFill/>
          </a:ln>
        </p:spPr>
        <p:txBody>
          <a:bodyPr spcFirstLastPara="1" wrap="square" lIns="91425" tIns="45700" rIns="91425" bIns="45700" anchor="ctr" anchorCtr="0">
            <a:noAutofit/>
          </a:bodyPr>
          <a:lstStyle/>
          <a:p>
            <a:r>
              <a:rPr lang="en-AU" sz="3600" b="0" dirty="0">
                <a:latin typeface="Roboto"/>
                <a:ea typeface="Roboto"/>
                <a:cs typeface="Roboto"/>
                <a:sym typeface="Roboto"/>
              </a:rPr>
              <a:t>Self-Assessment | </a:t>
            </a:r>
            <a:r>
              <a:rPr lang="en-AU" sz="3000" b="0" dirty="0">
                <a:solidFill>
                  <a:srgbClr val="8CB3E3"/>
                </a:solidFill>
                <a:latin typeface="Roboto"/>
                <a:ea typeface="Roboto"/>
                <a:cs typeface="Roboto"/>
                <a:sym typeface="Roboto"/>
              </a:rPr>
              <a:t>Career Goals</a:t>
            </a:r>
            <a:endParaRPr lang="en-US" sz="3000" b="0" dirty="0">
              <a:ea typeface="Roboto"/>
            </a:endParaRPr>
          </a:p>
        </p:txBody>
      </p:sp>
      <p:sp>
        <p:nvSpPr>
          <p:cNvPr id="254" name="Google Shape;254;p40"/>
          <p:cNvSpPr txBox="1">
            <a:spLocks noGrp="1"/>
          </p:cNvSpPr>
          <p:nvPr>
            <p:ph type="body" idx="1"/>
          </p:nvPr>
        </p:nvSpPr>
        <p:spPr>
          <a:xfrm>
            <a:off x="382075" y="1063375"/>
            <a:ext cx="7900200" cy="294300"/>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900" dirty="0">
                <a:solidFill>
                  <a:schemeClr val="bg1">
                    <a:lumMod val="75000"/>
                  </a:schemeClr>
                </a:solidFill>
                <a:latin typeface="Roboto"/>
                <a:ea typeface="Roboto"/>
                <a:cs typeface="Roboto"/>
                <a:sym typeface="Roboto"/>
              </a:rPr>
              <a:t>Identify and describe three short term career goals and two long term career goals in the table below.</a:t>
            </a:r>
            <a:endParaRPr lang="en-US" dirty="0">
              <a:solidFill>
                <a:schemeClr val="bg1">
                  <a:lumMod val="75000"/>
                </a:schemeClr>
              </a:solidFill>
            </a:endParaRPr>
          </a:p>
        </p:txBody>
      </p:sp>
      <p:graphicFrame>
        <p:nvGraphicFramePr>
          <p:cNvPr id="21" name="Google Shape;252;p40">
            <a:extLst>
              <a:ext uri="{FF2B5EF4-FFF2-40B4-BE49-F238E27FC236}">
                <a16:creationId xmlns:a16="http://schemas.microsoft.com/office/drawing/2014/main" id="{0AA942C6-75B3-4F50-BDB4-DC72E3A18BBD}"/>
              </a:ext>
            </a:extLst>
          </p:cNvPr>
          <p:cNvGraphicFramePr/>
          <p:nvPr>
            <p:extLst>
              <p:ext uri="{D42A27DB-BD31-4B8C-83A1-F6EECF244321}">
                <p14:modId xmlns:p14="http://schemas.microsoft.com/office/powerpoint/2010/main" val="18029592"/>
              </p:ext>
            </p:extLst>
          </p:nvPr>
        </p:nvGraphicFramePr>
        <p:xfrm>
          <a:off x="445237" y="3748865"/>
          <a:ext cx="8184100" cy="1325820"/>
        </p:xfrm>
        <a:graphic>
          <a:graphicData uri="http://schemas.openxmlformats.org/drawingml/2006/table">
            <a:tbl>
              <a:tblPr>
                <a:noFill/>
                <a:tableStyleId>{2DE40A0A-F175-4DEE-BA99-264EB937CA04}</a:tableStyleId>
              </a:tblPr>
              <a:tblGrid>
                <a:gridCol w="1574405">
                  <a:extLst>
                    <a:ext uri="{9D8B030D-6E8A-4147-A177-3AD203B41FA5}">
                      <a16:colId xmlns:a16="http://schemas.microsoft.com/office/drawing/2014/main" val="20000"/>
                    </a:ext>
                  </a:extLst>
                </a:gridCol>
                <a:gridCol w="6609695">
                  <a:extLst>
                    <a:ext uri="{9D8B030D-6E8A-4147-A177-3AD203B41FA5}">
                      <a16:colId xmlns:a16="http://schemas.microsoft.com/office/drawing/2014/main" val="20002"/>
                    </a:ext>
                  </a:extLst>
                </a:gridCol>
              </a:tblGrid>
              <a:tr h="230729">
                <a:tc>
                  <a:txBody>
                    <a:bodyPr/>
                    <a:lstStyle/>
                    <a:p>
                      <a:pPr marL="0" marR="0" lvl="0" indent="0">
                        <a:lnSpc>
                          <a:spcPct val="100000"/>
                        </a:lnSpc>
                        <a:spcBef>
                          <a:spcPts val="0"/>
                        </a:spcBef>
                        <a:spcAft>
                          <a:spcPts val="0"/>
                        </a:spcAft>
                        <a:buNone/>
                      </a:pPr>
                      <a:r>
                        <a:rPr lang="en-US" sz="900" b="0" i="0" u="none" strike="noStrike" cap="none" noProof="0" dirty="0">
                          <a:solidFill>
                            <a:schemeClr val="bg1">
                              <a:lumMod val="85000"/>
                            </a:schemeClr>
                          </a:solidFill>
                          <a:latin typeface="Roboto"/>
                        </a:rPr>
                        <a:t>Clarify your first long term career goal.</a:t>
                      </a:r>
                      <a:endParaRPr lang="en-US" sz="900" b="0" i="0" u="none" strike="noStrike" cap="none" noProof="0" dirty="0">
                        <a:solidFill>
                          <a:schemeClr val="bg1">
                            <a:lumMod val="85000"/>
                          </a:schemeClr>
                        </a:solidFill>
                        <a:latin typeface="Roboto"/>
                        <a:sym typeface="Roboto"/>
                      </a:endParaRPr>
                    </a:p>
                    <a:p>
                      <a:pPr marL="0" marR="0" lvl="0" indent="0" rtl="0">
                        <a:lnSpc>
                          <a:spcPct val="100000"/>
                        </a:lnSpc>
                        <a:spcBef>
                          <a:spcPts val="0"/>
                        </a:spcBef>
                        <a:spcAft>
                          <a:spcPts val="0"/>
                        </a:spcAft>
                        <a:buClr>
                          <a:schemeClr val="dk1"/>
                        </a:buClr>
                        <a:buSzPts val="900"/>
                        <a:buFont typeface="Arial"/>
                        <a:buNone/>
                      </a:pPr>
                      <a:endParaRPr sz="900" dirty="0">
                        <a:solidFill>
                          <a:schemeClr val="bg1">
                            <a:lumMod val="85000"/>
                          </a:schemeClr>
                        </a:solidFill>
                        <a:latin typeface="Roboto"/>
                        <a:ea typeface="Roboto"/>
                        <a:cs typeface="Roboto"/>
                        <a:sym typeface="Roboto"/>
                      </a:endParaRPr>
                    </a:p>
                  </a:txBody>
                  <a:tcPr marL="91425" marR="91425" marT="91425" marB="91425">
                    <a:lnL w="19050" cap="flat" cmpd="sng">
                      <a:solidFill>
                        <a:srgbClr val="666666"/>
                      </a:solidFill>
                      <a:prstDash val="solid"/>
                      <a:round/>
                      <a:headEnd type="none" w="sm" len="sm"/>
                      <a:tailEnd type="none" w="sm" len="sm"/>
                    </a:lnL>
                    <a:lnR w="19050" cap="flat" cmpd="sng" algn="ctr">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solidFill>
                        <a:srgbClr val="666666"/>
                      </a:solidFill>
                      <a:prstDash val="solid"/>
                      <a:round/>
                      <a:headEnd type="none" w="sm" len="sm"/>
                      <a:tailEnd type="none" w="sm" len="sm"/>
                    </a:lnB>
                  </a:tcPr>
                </a:tc>
                <a:tc>
                  <a:txBody>
                    <a:bodyPr/>
                    <a:lstStyle/>
                    <a:p>
                      <a:pPr marL="0" marR="0" lvl="0" indent="0" algn="l">
                        <a:lnSpc>
                          <a:spcPct val="100000"/>
                        </a:lnSpc>
                        <a:spcBef>
                          <a:spcPts val="0"/>
                        </a:spcBef>
                        <a:spcAft>
                          <a:spcPts val="0"/>
                        </a:spcAft>
                        <a:buNone/>
                      </a:pPr>
                      <a:r>
                        <a:rPr lang="en-GB" sz="900" b="0" i="0" u="none" strike="noStrike" cap="none" noProof="0" dirty="0">
                          <a:solidFill>
                            <a:srgbClr val="92D050"/>
                          </a:solidFill>
                          <a:latin typeface="Roboto"/>
                        </a:rPr>
                        <a:t>I would like to expand the Indie studio, have multiple completed projects with it, and slowly move on towards more complex projects and ideas</a:t>
                      </a:r>
                      <a:endParaRPr lang="en-US" dirty="0"/>
                    </a:p>
                    <a:p>
                      <a:pPr marL="0" marR="0" lvl="0" indent="0" algn="l" defTabSz="914400">
                        <a:lnSpc>
                          <a:spcPct val="100000"/>
                        </a:lnSpc>
                        <a:spcBef>
                          <a:spcPts val="0"/>
                        </a:spcBef>
                        <a:spcAft>
                          <a:spcPts val="0"/>
                        </a:spcAft>
                        <a:buSzPts val="900"/>
                        <a:buFont typeface="Arial" panose="020B0604020202020204" pitchFamily="34" charset="0"/>
                        <a:buNone/>
                        <a:tabLst/>
                        <a:defRPr/>
                      </a:pPr>
                      <a:endParaRPr lang="en-AU" sz="900" b="0" i="0" u="none" strike="noStrike" cap="none" dirty="0">
                        <a:solidFill>
                          <a:srgbClr val="92D050"/>
                        </a:solidFill>
                        <a:latin typeface="Roboto"/>
                        <a:ea typeface="Roboto"/>
                        <a:cs typeface="Roboto"/>
                        <a:sym typeface="Roboto"/>
                      </a:endParaRP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1"/>
                  </a:ext>
                </a:extLst>
              </a:tr>
              <a:tr h="347850">
                <a:tc>
                  <a:txBody>
                    <a:bodyPr/>
                    <a:lstStyle/>
                    <a:p>
                      <a:pPr marL="0" marR="0" lvl="0" indent="0">
                        <a:lnSpc>
                          <a:spcPct val="100000"/>
                        </a:lnSpc>
                        <a:spcBef>
                          <a:spcPts val="0"/>
                        </a:spcBef>
                        <a:spcAft>
                          <a:spcPts val="0"/>
                        </a:spcAft>
                        <a:buNone/>
                      </a:pPr>
                      <a:r>
                        <a:rPr lang="en-US" sz="900" b="0" i="0" u="none" strike="noStrike" cap="none" noProof="0" dirty="0">
                          <a:solidFill>
                            <a:schemeClr val="bg1">
                              <a:lumMod val="85000"/>
                            </a:schemeClr>
                          </a:solidFill>
                          <a:latin typeface="Roboto"/>
                        </a:rPr>
                        <a:t>Clarify your second long term career goal.</a:t>
                      </a:r>
                      <a:endParaRPr lang="en-US">
                        <a:solidFill>
                          <a:schemeClr val="bg1">
                            <a:lumMod val="85000"/>
                          </a:schemeClr>
                        </a:solidFill>
                        <a:sym typeface="Roboto"/>
                      </a:endParaRPr>
                    </a:p>
                    <a:p>
                      <a:pPr marL="0" marR="0" lvl="0" indent="0" rtl="0">
                        <a:lnSpc>
                          <a:spcPct val="100000"/>
                        </a:lnSpc>
                        <a:spcBef>
                          <a:spcPts val="0"/>
                        </a:spcBef>
                        <a:spcAft>
                          <a:spcPts val="0"/>
                        </a:spcAft>
                        <a:buClr>
                          <a:srgbClr val="00B0F0"/>
                        </a:buClr>
                        <a:buSzPts val="900"/>
                        <a:buFont typeface="Roboto"/>
                        <a:buNone/>
                      </a:pPr>
                      <a:endParaRPr lang="en-GB" sz="900" dirty="0">
                        <a:solidFill>
                          <a:schemeClr val="bg1">
                            <a:lumMod val="85000"/>
                          </a:schemeClr>
                        </a:solidFill>
                        <a:latin typeface="Roboto"/>
                        <a:ea typeface="Roboto"/>
                        <a:cs typeface="Roboto"/>
                        <a:sym typeface="Roboto"/>
                      </a:endParaRPr>
                    </a:p>
                  </a:txBody>
                  <a:tcPr marL="91425" marR="91425" marT="91425" marB="91425">
                    <a:lnL w="19050" cap="flat" cmpd="sng">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tc>
                  <a:txBody>
                    <a:bodyPr/>
                    <a:lstStyle/>
                    <a:p>
                      <a:pPr marL="0" marR="0" lvl="0" indent="0" algn="l">
                        <a:lnSpc>
                          <a:spcPct val="100000"/>
                        </a:lnSpc>
                        <a:spcBef>
                          <a:spcPts val="0"/>
                        </a:spcBef>
                        <a:spcAft>
                          <a:spcPts val="0"/>
                        </a:spcAft>
                        <a:buNone/>
                      </a:pPr>
                      <a:r>
                        <a:rPr lang="en-GB" sz="900" b="0" i="0" u="none" strike="noStrike" cap="none" noProof="0" dirty="0">
                          <a:solidFill>
                            <a:srgbClr val="92D050"/>
                          </a:solidFill>
                        </a:rPr>
                        <a:t>I</a:t>
                      </a:r>
                      <a:r>
                        <a:rPr lang="en-AU" sz="900" b="0" i="0" u="none" strike="noStrike" cap="none" noProof="0" dirty="0">
                          <a:solidFill>
                            <a:srgbClr val="92D050"/>
                          </a:solidFill>
                        </a:rPr>
                        <a:t> would like to get a Junior role at a large company preferably triple A, and for PC or console development, (companies such as Ubisoft, Blizzard, Riot, Creative assembly, EA and more) I would apply for junior level design positions, junior game design positions and potentially junior progression or economy design positions.</a:t>
                      </a:r>
                      <a:endParaRPr lang="en-AU" sz="900" b="0" i="0" u="none" strike="noStrike" cap="none" noProof="0" dirty="0">
                        <a:solidFill>
                          <a:srgbClr val="92D050"/>
                        </a:solidFill>
                        <a:latin typeface="Roboto"/>
                      </a:endParaRPr>
                    </a:p>
                    <a:p>
                      <a:pPr marL="0" marR="0" lvl="0" indent="0" algn="l">
                        <a:lnSpc>
                          <a:spcPct val="100000"/>
                        </a:lnSpc>
                        <a:spcBef>
                          <a:spcPts val="0"/>
                        </a:spcBef>
                        <a:spcAft>
                          <a:spcPts val="0"/>
                        </a:spcAft>
                        <a:buNone/>
                      </a:pPr>
                      <a:r>
                        <a:rPr lang="en-AU" sz="900" b="0" i="0" u="none" strike="noStrike" cap="none" noProof="0" dirty="0">
                          <a:solidFill>
                            <a:srgbClr val="92D050"/>
                          </a:solidFill>
                          <a:sym typeface="Roboto"/>
                        </a:rPr>
                        <a:t>I would be </a:t>
                      </a:r>
                      <a:r>
                        <a:rPr lang="en-AU" sz="900" b="0" i="0" u="none" strike="noStrike" cap="none" noProof="0" dirty="0">
                          <a:solidFill>
                            <a:srgbClr val="92D050"/>
                          </a:solidFill>
                        </a:rPr>
                        <a:t>happy to and may even prefer to travel </a:t>
                      </a:r>
                      <a:r>
                        <a:rPr lang="en-AU" sz="900" b="0" i="0" u="none" strike="noStrike" cap="none" noProof="0" dirty="0">
                          <a:solidFill>
                            <a:srgbClr val="92D050"/>
                          </a:solidFill>
                          <a:sym typeface="Roboto"/>
                        </a:rPr>
                        <a:t>overseas for this </a:t>
                      </a:r>
                      <a:r>
                        <a:rPr lang="en-AU" sz="900" b="0" i="0" u="none" strike="noStrike" cap="none" noProof="0" dirty="0">
                          <a:solidFill>
                            <a:srgbClr val="92D050"/>
                          </a:solidFill>
                        </a:rPr>
                        <a:t>opportunity</a:t>
                      </a:r>
                      <a:r>
                        <a:rPr lang="en-AU" sz="900" b="0" i="0" u="none" strike="noStrike" cap="none" noProof="0" dirty="0">
                          <a:solidFill>
                            <a:srgbClr val="92D050"/>
                          </a:solidFill>
                          <a:sym typeface="Roboto"/>
                        </a:rPr>
                        <a:t>.</a:t>
                      </a:r>
                      <a:endParaRPr lang="en-US" dirty="0">
                        <a:sym typeface="Roboto"/>
                      </a:endParaRP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1628891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33" name="Google Shape;333;p47"/>
          <p:cNvSpPr/>
          <p:nvPr/>
        </p:nvSpPr>
        <p:spPr>
          <a:xfrm>
            <a:off x="6825" y="-6825"/>
            <a:ext cx="447900" cy="51435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Google Shape;291;p44">
            <a:extLst>
              <a:ext uri="{FF2B5EF4-FFF2-40B4-BE49-F238E27FC236}">
                <a16:creationId xmlns:a16="http://schemas.microsoft.com/office/drawing/2014/main" id="{0FD8B14E-7CCF-42C8-9E9F-051852995464}"/>
              </a:ext>
            </a:extLst>
          </p:cNvPr>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r>
              <a:rPr lang="en-AU">
                <a:latin typeface="Roboto"/>
                <a:ea typeface="Roboto"/>
                <a:cs typeface="Roboto"/>
                <a:sym typeface="Roboto"/>
              </a:rPr>
              <a:t>Self-Assessment | </a:t>
            </a:r>
            <a:r>
              <a:rPr lang="en-AU" sz="3000">
                <a:solidFill>
                  <a:srgbClr val="8CB3E3"/>
                </a:solidFill>
                <a:latin typeface="Roboto"/>
                <a:ea typeface="Roboto"/>
                <a:cs typeface="Roboto"/>
                <a:sym typeface="Roboto"/>
              </a:rPr>
              <a:t>Feedback</a:t>
            </a:r>
            <a:endParaRPr/>
          </a:p>
        </p:txBody>
      </p:sp>
      <p:sp>
        <p:nvSpPr>
          <p:cNvPr id="17" name="Google Shape;292;p44">
            <a:extLst>
              <a:ext uri="{FF2B5EF4-FFF2-40B4-BE49-F238E27FC236}">
                <a16:creationId xmlns:a16="http://schemas.microsoft.com/office/drawing/2014/main" id="{5AE9912C-98EA-4128-BAF0-91C8BAB6E99F}"/>
              </a:ext>
            </a:extLst>
          </p:cNvPr>
          <p:cNvSpPr txBox="1">
            <a:spLocks noGrp="1"/>
          </p:cNvSpPr>
          <p:nvPr>
            <p:ph type="body" idx="1"/>
          </p:nvPr>
        </p:nvSpPr>
        <p:spPr>
          <a:xfrm>
            <a:off x="383574" y="1063375"/>
            <a:ext cx="7630873" cy="294300"/>
          </a:xfrm>
          <a:prstGeom prst="rect">
            <a:avLst/>
          </a:prstGeom>
          <a:noFill/>
          <a:ln>
            <a:noFill/>
          </a:ln>
        </p:spPr>
        <p:txBody>
          <a:bodyPr spcFirstLastPara="1" wrap="square" lIns="91425" tIns="45700" rIns="91425" bIns="45700" anchor="t" anchorCtr="0">
            <a:noAutofit/>
          </a:bodyPr>
          <a:lstStyle/>
          <a:p>
            <a:pPr marL="0" indent="0">
              <a:spcBef>
                <a:spcPts val="0"/>
              </a:spcBef>
              <a:buClr>
                <a:schemeClr val="dk1"/>
              </a:buClr>
              <a:buNone/>
            </a:pPr>
            <a:r>
              <a:rPr lang="en-AU" sz="900" dirty="0">
                <a:solidFill>
                  <a:schemeClr val="bg1">
                    <a:lumMod val="75000"/>
                  </a:schemeClr>
                </a:solidFill>
                <a:latin typeface="Roboto"/>
                <a:ea typeface="Roboto"/>
                <a:cs typeface="Roboto"/>
                <a:sym typeface="Roboto"/>
              </a:rPr>
              <a:t>Discuss your career goals with your trainer and seek feedback and advice. </a:t>
            </a:r>
            <a:r>
              <a:rPr lang="en-US" sz="900" dirty="0">
                <a:solidFill>
                  <a:schemeClr val="bg1">
                    <a:lumMod val="75000"/>
                  </a:schemeClr>
                </a:solidFill>
                <a:latin typeface="Roboto"/>
                <a:ea typeface="Roboto"/>
                <a:cs typeface="Roboto"/>
                <a:sym typeface="Roboto"/>
              </a:rPr>
              <a:t>Feedback will be given verbally by your trainer, take notes below and describe how you will address the feedback.</a:t>
            </a:r>
            <a:endParaRPr dirty="0">
              <a:solidFill>
                <a:schemeClr val="bg1">
                  <a:lumMod val="75000"/>
                </a:schemeClr>
              </a:solidFill>
            </a:endParaRPr>
          </a:p>
        </p:txBody>
      </p:sp>
      <p:graphicFrame>
        <p:nvGraphicFramePr>
          <p:cNvPr id="18" name="Google Shape;293;p44">
            <a:extLst>
              <a:ext uri="{FF2B5EF4-FFF2-40B4-BE49-F238E27FC236}">
                <a16:creationId xmlns:a16="http://schemas.microsoft.com/office/drawing/2014/main" id="{3AE18A4C-3F4A-4EFD-ADDA-2EC5999EFF8A}"/>
              </a:ext>
            </a:extLst>
          </p:cNvPr>
          <p:cNvGraphicFramePr/>
          <p:nvPr>
            <p:extLst>
              <p:ext uri="{D42A27DB-BD31-4B8C-83A1-F6EECF244321}">
                <p14:modId xmlns:p14="http://schemas.microsoft.com/office/powerpoint/2010/main" val="2357832091"/>
              </p:ext>
            </p:extLst>
          </p:nvPr>
        </p:nvGraphicFramePr>
        <p:xfrm>
          <a:off x="485110" y="1614819"/>
          <a:ext cx="8188929" cy="2980517"/>
        </p:xfrm>
        <a:graphic>
          <a:graphicData uri="http://schemas.openxmlformats.org/drawingml/2006/table">
            <a:tbl>
              <a:tblPr>
                <a:noFill/>
                <a:tableStyleId>{2DE40A0A-F175-4DEE-BA99-264EB937CA04}</a:tableStyleId>
              </a:tblPr>
              <a:tblGrid>
                <a:gridCol w="4147960">
                  <a:extLst>
                    <a:ext uri="{9D8B030D-6E8A-4147-A177-3AD203B41FA5}">
                      <a16:colId xmlns:a16="http://schemas.microsoft.com/office/drawing/2014/main" val="20000"/>
                    </a:ext>
                  </a:extLst>
                </a:gridCol>
                <a:gridCol w="3187773">
                  <a:extLst>
                    <a:ext uri="{9D8B030D-6E8A-4147-A177-3AD203B41FA5}">
                      <a16:colId xmlns:a16="http://schemas.microsoft.com/office/drawing/2014/main" val="4229412273"/>
                    </a:ext>
                  </a:extLst>
                </a:gridCol>
                <a:gridCol w="853196">
                  <a:extLst>
                    <a:ext uri="{9D8B030D-6E8A-4147-A177-3AD203B41FA5}">
                      <a16:colId xmlns:a16="http://schemas.microsoft.com/office/drawing/2014/main" val="20002"/>
                    </a:ext>
                  </a:extLst>
                </a:gridCol>
              </a:tblGrid>
              <a:tr h="334925">
                <a:tc>
                  <a:txBody>
                    <a:bodyPr/>
                    <a:lstStyle/>
                    <a:p>
                      <a:pPr marL="0" marR="0" lvl="0" indent="0" algn="l" rtl="0">
                        <a:lnSpc>
                          <a:spcPct val="100000"/>
                        </a:lnSpc>
                        <a:spcBef>
                          <a:spcPts val="0"/>
                        </a:spcBef>
                        <a:spcAft>
                          <a:spcPts val="0"/>
                        </a:spcAft>
                        <a:buClr>
                          <a:srgbClr val="D9D9D9"/>
                        </a:buClr>
                        <a:buSzPts val="1000"/>
                        <a:buFont typeface="Roboto"/>
                        <a:buNone/>
                      </a:pPr>
                      <a:r>
                        <a:rPr lang="en-AU" sz="1000" b="1" u="none" strike="noStrike" cap="none" dirty="0">
                          <a:solidFill>
                            <a:schemeClr val="bg1">
                              <a:lumMod val="95000"/>
                            </a:schemeClr>
                          </a:solidFill>
                          <a:latin typeface="Roboto"/>
                          <a:ea typeface="Roboto"/>
                          <a:cs typeface="Roboto"/>
                          <a:sym typeface="Roboto"/>
                        </a:rPr>
                        <a:t>Feedback</a:t>
                      </a:r>
                      <a:endParaRPr dirty="0">
                        <a:solidFill>
                          <a:schemeClr val="bg1">
                            <a:lumMod val="95000"/>
                          </a:schemeClr>
                        </a:solidFill>
                      </a:endParaRPr>
                    </a:p>
                  </a:txBody>
                  <a:tcPr marL="91425" marR="91425" marT="91425" marB="91425">
                    <a:lnL w="19050" cap="flat" cmpd="sng" algn="ctr">
                      <a:solidFill>
                        <a:srgbClr val="92D050"/>
                      </a:solidFill>
                      <a:prstDash val="solid"/>
                      <a:round/>
                      <a:headEnd type="none" w="med" len="med"/>
                      <a:tailEnd type="none" w="med" len="med"/>
                    </a:lnL>
                    <a:lnR w="19050" cap="flat" cmpd="sng" algn="ctr">
                      <a:solidFill>
                        <a:srgbClr val="92D050"/>
                      </a:solidFill>
                      <a:prstDash val="solid"/>
                      <a:round/>
                      <a:headEnd type="none" w="med" len="med"/>
                      <a:tailEnd type="none" w="med" len="med"/>
                    </a:lnR>
                    <a:lnT w="19050" cap="flat" cmpd="sng" algn="ctr">
                      <a:solidFill>
                        <a:srgbClr val="92D050"/>
                      </a:solidFill>
                      <a:prstDash val="solid"/>
                      <a:round/>
                      <a:headEnd type="none" w="med" len="med"/>
                      <a:tailEnd type="none" w="med" len="med"/>
                    </a:lnT>
                    <a:lnB w="19050" cap="flat" cmpd="sng" algn="ctr">
                      <a:solidFill>
                        <a:srgbClr val="92D050"/>
                      </a:solidFill>
                      <a:prstDash val="solid"/>
                      <a:round/>
                      <a:headEnd type="none" w="med" len="med"/>
                      <a:tailEnd type="none" w="med" len="med"/>
                    </a:lnB>
                    <a:solidFill>
                      <a:schemeClr val="accent3">
                        <a:lumMod val="75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D9D9D9"/>
                        </a:buClr>
                        <a:buSzPts val="1000"/>
                        <a:buFont typeface="Roboto"/>
                        <a:buNone/>
                        <a:tabLst/>
                        <a:defRPr/>
                      </a:pPr>
                      <a:r>
                        <a:rPr lang="en-AU" sz="1000" b="1" u="none" strike="noStrike" cap="none" dirty="0">
                          <a:solidFill>
                            <a:schemeClr val="bg1">
                              <a:lumMod val="95000"/>
                            </a:schemeClr>
                          </a:solidFill>
                          <a:latin typeface="Roboto"/>
                          <a:ea typeface="Roboto"/>
                          <a:sym typeface="Roboto"/>
                        </a:rPr>
                        <a:t>Actions Taken Based on Feedback</a:t>
                      </a:r>
                      <a:endParaRPr dirty="0">
                        <a:solidFill>
                          <a:schemeClr val="bg1">
                            <a:lumMod val="95000"/>
                          </a:schemeClr>
                        </a:solidFill>
                      </a:endParaRPr>
                    </a:p>
                  </a:txBody>
                  <a:tcPr marL="91425" marR="91425" marT="91425" marB="91425">
                    <a:lnL w="19050" cap="flat" cmpd="sng" algn="ctr">
                      <a:solidFill>
                        <a:srgbClr val="92D050"/>
                      </a:solidFill>
                      <a:prstDash val="solid"/>
                      <a:round/>
                      <a:headEnd type="none" w="med" len="med"/>
                      <a:tailEnd type="none" w="med" len="med"/>
                    </a:lnL>
                    <a:lnR w="19050" cap="flat" cmpd="sng" algn="ctr">
                      <a:solidFill>
                        <a:srgbClr val="92D050"/>
                      </a:solidFill>
                      <a:prstDash val="solid"/>
                      <a:round/>
                      <a:headEnd type="none" w="med" len="med"/>
                      <a:tailEnd type="none" w="med" len="med"/>
                    </a:lnR>
                    <a:lnT w="19050" cap="flat" cmpd="sng" algn="ctr">
                      <a:solidFill>
                        <a:srgbClr val="92D050"/>
                      </a:solidFill>
                      <a:prstDash val="solid"/>
                      <a:round/>
                      <a:headEnd type="none" w="med" len="med"/>
                      <a:tailEnd type="none" w="med" len="med"/>
                    </a:lnT>
                    <a:lnB w="19050" cap="flat" cmpd="sng" algn="ctr">
                      <a:solidFill>
                        <a:srgbClr val="92D050"/>
                      </a:solidFill>
                      <a:prstDash val="solid"/>
                      <a:round/>
                      <a:headEnd type="none" w="med" len="med"/>
                      <a:tailEnd type="none" w="med" len="med"/>
                    </a:lnB>
                    <a:solidFill>
                      <a:schemeClr val="accent3">
                        <a:lumMod val="75000"/>
                      </a:schemeClr>
                    </a:solidFill>
                  </a:tcPr>
                </a:tc>
                <a:tc>
                  <a:txBody>
                    <a:bodyPr/>
                    <a:lstStyle/>
                    <a:p>
                      <a:pPr marL="0" marR="0" lvl="0" indent="0" algn="ctr" rtl="0">
                        <a:lnSpc>
                          <a:spcPct val="100000"/>
                        </a:lnSpc>
                        <a:spcBef>
                          <a:spcPts val="0"/>
                        </a:spcBef>
                        <a:spcAft>
                          <a:spcPts val="0"/>
                        </a:spcAft>
                        <a:buClr>
                          <a:srgbClr val="D9D9D9"/>
                        </a:buClr>
                        <a:buSzPts val="1000"/>
                        <a:buFont typeface="Roboto"/>
                        <a:buNone/>
                      </a:pPr>
                      <a:r>
                        <a:rPr lang="en-AU" sz="1000" b="1" u="none" strike="noStrike" cap="none" dirty="0">
                          <a:solidFill>
                            <a:schemeClr val="bg1">
                              <a:lumMod val="95000"/>
                            </a:schemeClr>
                          </a:solidFill>
                          <a:latin typeface="Roboto"/>
                          <a:ea typeface="Roboto"/>
                          <a:cs typeface="Roboto"/>
                          <a:sym typeface="Roboto"/>
                        </a:rPr>
                        <a:t>Approved</a:t>
                      </a:r>
                      <a:endParaRPr dirty="0">
                        <a:solidFill>
                          <a:schemeClr val="bg1">
                            <a:lumMod val="95000"/>
                          </a:schemeClr>
                        </a:solidFill>
                      </a:endParaRPr>
                    </a:p>
                  </a:txBody>
                  <a:tcPr marL="91425" marR="91425" marT="91425" marB="91425">
                    <a:lnL w="19050" cap="flat" cmpd="sng" algn="ctr">
                      <a:solidFill>
                        <a:srgbClr val="92D050"/>
                      </a:solidFill>
                      <a:prstDash val="solid"/>
                      <a:round/>
                      <a:headEnd type="none" w="med" len="med"/>
                      <a:tailEnd type="none" w="med" len="med"/>
                    </a:lnL>
                    <a:lnR w="19050" cap="flat" cmpd="sng" algn="ctr">
                      <a:solidFill>
                        <a:srgbClr val="92D050"/>
                      </a:solidFill>
                      <a:prstDash val="solid"/>
                      <a:round/>
                      <a:headEnd type="none" w="med" len="med"/>
                      <a:tailEnd type="none" w="med" len="med"/>
                    </a:lnR>
                    <a:lnT w="19050" cap="flat" cmpd="sng" algn="ctr">
                      <a:solidFill>
                        <a:srgbClr val="92D050"/>
                      </a:solidFill>
                      <a:prstDash val="solid"/>
                      <a:round/>
                      <a:headEnd type="none" w="med" len="med"/>
                      <a:tailEnd type="none" w="med" len="med"/>
                    </a:lnT>
                    <a:lnB w="19050" cap="flat" cmpd="sng" algn="ctr">
                      <a:solidFill>
                        <a:srgbClr val="92D050"/>
                      </a:solidFill>
                      <a:prstDash val="solid"/>
                      <a:round/>
                      <a:headEnd type="none" w="med" len="med"/>
                      <a:tailEnd type="none" w="med" len="med"/>
                    </a:lnB>
                    <a:solidFill>
                      <a:schemeClr val="accent3">
                        <a:lumMod val="75000"/>
                      </a:schemeClr>
                    </a:solidFill>
                  </a:tcPr>
                </a:tc>
                <a:extLst>
                  <a:ext uri="{0D108BD9-81ED-4DB2-BD59-A6C34878D82A}">
                    <a16:rowId xmlns:a16="http://schemas.microsoft.com/office/drawing/2014/main" val="10000"/>
                  </a:ext>
                </a:extLst>
              </a:tr>
              <a:tr h="2645267">
                <a:tc>
                  <a:txBody>
                    <a:bodyPr/>
                    <a:lstStyle/>
                    <a:p>
                      <a:pPr marL="0" marR="0" lvl="0" indent="0" algn="l" rtl="0" eaLnBrk="1" fontAlgn="auto" latinLnBrk="0" hangingPunct="1">
                        <a:lnSpc>
                          <a:spcPct val="100000"/>
                        </a:lnSpc>
                        <a:spcBef>
                          <a:spcPts val="0"/>
                        </a:spcBef>
                        <a:spcAft>
                          <a:spcPts val="0"/>
                        </a:spcAft>
                        <a:buClr>
                          <a:srgbClr val="92D050"/>
                        </a:buClr>
                        <a:buSzPts val="900"/>
                        <a:buFont typeface="Arial" panose="020B0604020202020204" pitchFamily="34" charset="0"/>
                        <a:buNone/>
                      </a:pPr>
                      <a:r>
                        <a:rPr lang="en-US" sz="900" b="0" i="0" u="none" strike="noStrike" cap="none" dirty="0">
                          <a:solidFill>
                            <a:srgbClr val="92D050"/>
                          </a:solidFill>
                          <a:latin typeface="Roboto"/>
                          <a:ea typeface="Roboto"/>
                          <a:cs typeface="Roboto"/>
                        </a:rPr>
                        <a:t>The third short term goal – to get a junior game design role at a large company, is too large and will take much more time to achieve than the other two, and should instead be a long-term goal, instead use another short-term goal that you can achieve within the next year</a:t>
                      </a:r>
                      <a:endParaRPr lang="en-US" sz="900" b="0" i="0" u="none" strike="noStrike" cap="none" dirty="0">
                        <a:solidFill>
                          <a:srgbClr val="92D050"/>
                        </a:solidFill>
                        <a:latin typeface="Roboto"/>
                        <a:ea typeface="Roboto"/>
                        <a:cs typeface="Roboto"/>
                        <a:sym typeface="Roboto"/>
                      </a:endParaRPr>
                    </a:p>
                  </a:txBody>
                  <a:tcPr marL="91425" marR="91425" marT="91425" marB="91425">
                    <a:lnL w="19050" cap="flat" cmpd="sng" algn="ctr">
                      <a:solidFill>
                        <a:srgbClr val="92D050"/>
                      </a:solidFill>
                      <a:prstDash val="solid"/>
                      <a:round/>
                      <a:headEnd type="none" w="med" len="med"/>
                      <a:tailEnd type="none" w="med" len="med"/>
                    </a:lnL>
                    <a:lnR w="19050" cap="flat" cmpd="sng" algn="ctr">
                      <a:solidFill>
                        <a:srgbClr val="92D050"/>
                      </a:solidFill>
                      <a:prstDash val="solid"/>
                      <a:round/>
                      <a:headEnd type="none" w="med" len="med"/>
                      <a:tailEnd type="none" w="med" len="med"/>
                    </a:lnR>
                    <a:lnT w="19050" cap="flat" cmpd="sng" algn="ctr">
                      <a:solidFill>
                        <a:srgbClr val="92D050"/>
                      </a:solidFill>
                      <a:prstDash val="solid"/>
                      <a:round/>
                      <a:headEnd type="none" w="med" len="med"/>
                      <a:tailEnd type="none" w="med" len="med"/>
                    </a:lnT>
                    <a:lnB w="19050" cap="flat" cmpd="sng" algn="ctr">
                      <a:solidFill>
                        <a:srgbClr val="92D050"/>
                      </a:solidFill>
                      <a:prstDash val="solid"/>
                      <a:round/>
                      <a:headEnd type="none" w="med" len="med"/>
                      <a:tailEnd type="none" w="med" len="med"/>
                    </a:lnB>
                    <a:noFill/>
                  </a:tcPr>
                </a:tc>
                <a:tc>
                  <a:txBody>
                    <a:bodyPr/>
                    <a:lstStyle/>
                    <a:p>
                      <a:pPr marL="0" marR="0" lvl="0" indent="0" algn="l" rtl="0" eaLnBrk="1" fontAlgn="auto" latinLnBrk="0" hangingPunct="1">
                        <a:lnSpc>
                          <a:spcPct val="100000"/>
                        </a:lnSpc>
                        <a:spcBef>
                          <a:spcPts val="0"/>
                        </a:spcBef>
                        <a:spcAft>
                          <a:spcPts val="0"/>
                        </a:spcAft>
                        <a:buClr>
                          <a:srgbClr val="92D050"/>
                        </a:buClr>
                        <a:buSzPts val="900"/>
                        <a:buFont typeface="Arial" panose="020B0604020202020204" pitchFamily="34" charset="0"/>
                        <a:buNone/>
                      </a:pPr>
                      <a:r>
                        <a:rPr lang="en-AU" sz="900" b="0" i="0" u="none" strike="noStrike" cap="none" dirty="0">
                          <a:solidFill>
                            <a:srgbClr val="92D050"/>
                          </a:solidFill>
                          <a:latin typeface="Roboto"/>
                          <a:ea typeface="Roboto"/>
                          <a:cs typeface="Roboto"/>
                        </a:rPr>
                        <a:t>I moved the short-term goal as a long-term goal instead and came up with a new short-term goal to replace it, - 'to create a website portfolio that can showcase my work in an interesting and entertaining way'</a:t>
                      </a:r>
                      <a:endParaRPr lang="en-AU" sz="900" b="0" i="0" u="none" strike="noStrike" cap="none" dirty="0">
                        <a:solidFill>
                          <a:srgbClr val="92D050"/>
                        </a:solidFill>
                        <a:latin typeface="Roboto"/>
                        <a:ea typeface="Roboto"/>
                        <a:cs typeface="Roboto"/>
                        <a:sym typeface="Roboto"/>
                      </a:endParaRPr>
                    </a:p>
                  </a:txBody>
                  <a:tcPr marL="91425" marR="91425" marT="91425" marB="91425">
                    <a:lnL w="19050" cap="flat" cmpd="sng" algn="ctr">
                      <a:solidFill>
                        <a:srgbClr val="92D050"/>
                      </a:solidFill>
                      <a:prstDash val="solid"/>
                      <a:round/>
                      <a:headEnd type="none" w="med" len="med"/>
                      <a:tailEnd type="none" w="med" len="med"/>
                    </a:lnL>
                    <a:lnR w="19050" cap="flat" cmpd="sng" algn="ctr">
                      <a:solidFill>
                        <a:srgbClr val="92D050"/>
                      </a:solidFill>
                      <a:prstDash val="solid"/>
                      <a:round/>
                      <a:headEnd type="none" w="med" len="med"/>
                      <a:tailEnd type="none" w="med" len="med"/>
                    </a:lnR>
                    <a:lnT w="19050" cap="flat" cmpd="sng" algn="ctr">
                      <a:solidFill>
                        <a:srgbClr val="92D050"/>
                      </a:solidFill>
                      <a:prstDash val="solid"/>
                      <a:round/>
                      <a:headEnd type="none" w="med" len="med"/>
                      <a:tailEnd type="none" w="med" len="med"/>
                    </a:lnT>
                    <a:lnB w="19050" cap="flat" cmpd="sng" algn="ctr">
                      <a:solidFill>
                        <a:srgbClr val="92D050"/>
                      </a:solidFill>
                      <a:prstDash val="solid"/>
                      <a:round/>
                      <a:headEnd type="none" w="med" len="med"/>
                      <a:tailEnd type="none" w="med" len="med"/>
                    </a:lnB>
                    <a:no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dirty="0">
                        <a:latin typeface="Roboto"/>
                        <a:ea typeface="Roboto"/>
                        <a:cs typeface="Roboto"/>
                        <a:sym typeface="Roboto"/>
                      </a:endParaRPr>
                    </a:p>
                  </a:txBody>
                  <a:tcPr marL="91425" marR="91425" marT="91425" marB="91425">
                    <a:lnL w="19050" cap="flat" cmpd="sng" algn="ctr">
                      <a:solidFill>
                        <a:srgbClr val="92D050"/>
                      </a:solidFill>
                      <a:prstDash val="solid"/>
                      <a:round/>
                      <a:headEnd type="none" w="med" len="med"/>
                      <a:tailEnd type="none" w="med" len="med"/>
                    </a:lnL>
                    <a:lnR w="19050" cap="flat" cmpd="sng" algn="ctr">
                      <a:solidFill>
                        <a:srgbClr val="92D050"/>
                      </a:solidFill>
                      <a:prstDash val="solid"/>
                      <a:round/>
                      <a:headEnd type="none" w="med" len="med"/>
                      <a:tailEnd type="none" w="med" len="med"/>
                    </a:lnR>
                    <a:lnT w="19050" cap="flat" cmpd="sng" algn="ctr">
                      <a:solidFill>
                        <a:srgbClr val="92D050"/>
                      </a:solidFill>
                      <a:prstDash val="solid"/>
                      <a:round/>
                      <a:headEnd type="none" w="med" len="med"/>
                      <a:tailEnd type="none" w="med" len="med"/>
                    </a:lnT>
                    <a:lnB w="19050" cap="flat" cmpd="sng" algn="ctr">
                      <a:solidFill>
                        <a:srgbClr val="92D050"/>
                      </a:solidFill>
                      <a:prstDash val="solid"/>
                      <a:round/>
                      <a:headEnd type="none" w="med" len="med"/>
                      <a:tailEnd type="none" w="med" len="med"/>
                    </a:lnB>
                    <a:noFill/>
                  </a:tcPr>
                </a:tc>
                <a:extLst>
                  <a:ext uri="{0D108BD9-81ED-4DB2-BD59-A6C34878D82A}">
                    <a16:rowId xmlns:a16="http://schemas.microsoft.com/office/drawing/2014/main" val="10001"/>
                  </a:ext>
                </a:extLst>
              </a:tr>
            </a:tbl>
          </a:graphicData>
        </a:graphic>
      </p:graphicFrame>
      <p:sp>
        <p:nvSpPr>
          <p:cNvPr id="19" name="Google Shape;294;p44">
            <a:extLst>
              <a:ext uri="{FF2B5EF4-FFF2-40B4-BE49-F238E27FC236}">
                <a16:creationId xmlns:a16="http://schemas.microsoft.com/office/drawing/2014/main" id="{2EF7B2F8-2378-42F1-8952-DD9443D358FE}"/>
              </a:ext>
            </a:extLst>
          </p:cNvPr>
          <p:cNvSpPr txBox="1"/>
          <p:nvPr/>
        </p:nvSpPr>
        <p:spPr>
          <a:xfrm>
            <a:off x="8085889" y="3016464"/>
            <a:ext cx="309000" cy="294300"/>
          </a:xfrm>
          <a:prstGeom prst="rect">
            <a:avLst/>
          </a:prstGeom>
          <a:solidFill>
            <a:schemeClr val="bg1"/>
          </a:solidFill>
          <a:ln w="19050" cap="flat" cmpd="sng">
            <a:solidFill>
              <a:srgbClr val="599C34"/>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dirty="0">
              <a:solidFill>
                <a:srgbClr val="1F497D"/>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graphicFrame>
        <p:nvGraphicFramePr>
          <p:cNvPr id="252" name="Google Shape;252;p40"/>
          <p:cNvGraphicFramePr/>
          <p:nvPr>
            <p:extLst>
              <p:ext uri="{D42A27DB-BD31-4B8C-83A1-F6EECF244321}">
                <p14:modId xmlns:p14="http://schemas.microsoft.com/office/powerpoint/2010/main" val="3215001470"/>
              </p:ext>
            </p:extLst>
          </p:nvPr>
        </p:nvGraphicFramePr>
        <p:xfrm>
          <a:off x="445238" y="1402168"/>
          <a:ext cx="8184100" cy="2813784"/>
        </p:xfrm>
        <a:graphic>
          <a:graphicData uri="http://schemas.openxmlformats.org/drawingml/2006/table">
            <a:tbl>
              <a:tblPr>
                <a:noFill/>
                <a:tableStyleId>{2DE40A0A-F175-4DEE-BA99-264EB937CA04}</a:tableStyleId>
              </a:tblPr>
              <a:tblGrid>
                <a:gridCol w="1574405">
                  <a:extLst>
                    <a:ext uri="{9D8B030D-6E8A-4147-A177-3AD203B41FA5}">
                      <a16:colId xmlns:a16="http://schemas.microsoft.com/office/drawing/2014/main" val="20000"/>
                    </a:ext>
                  </a:extLst>
                </a:gridCol>
                <a:gridCol w="6609695">
                  <a:extLst>
                    <a:ext uri="{9D8B030D-6E8A-4147-A177-3AD203B41FA5}">
                      <a16:colId xmlns:a16="http://schemas.microsoft.com/office/drawing/2014/main" val="20002"/>
                    </a:ext>
                  </a:extLst>
                </a:gridCol>
              </a:tblGrid>
              <a:tr h="344994">
                <a:tc>
                  <a:txBody>
                    <a:bodyPr/>
                    <a:lstStyle/>
                    <a:p>
                      <a:pPr marL="0" marR="0" lvl="0" indent="0" algn="l" rtl="0">
                        <a:lnSpc>
                          <a:spcPct val="100000"/>
                        </a:lnSpc>
                        <a:spcBef>
                          <a:spcPts val="0"/>
                        </a:spcBef>
                        <a:spcAft>
                          <a:spcPts val="0"/>
                        </a:spcAft>
                        <a:buClr>
                          <a:srgbClr val="00B0F0"/>
                        </a:buClr>
                        <a:buSzPts val="1000"/>
                        <a:buFont typeface="Calibri"/>
                        <a:buNone/>
                      </a:pPr>
                      <a:r>
                        <a:rPr lang="en-AU" sz="1000" b="1" u="none" strike="noStrike" cap="none" dirty="0">
                          <a:solidFill>
                            <a:srgbClr val="D9D9D9"/>
                          </a:solidFill>
                          <a:latin typeface="Roboto"/>
                          <a:ea typeface="Roboto"/>
                        </a:rPr>
                        <a:t>Soft skills</a:t>
                      </a:r>
                    </a:p>
                  </a:txBody>
                  <a:tcPr marL="91425" marR="91425" marT="91425" marB="91425">
                    <a:lnL w="19050" cap="flat" cmpd="sng">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solidFill>
                        <a:srgbClr val="666666"/>
                      </a:solidFill>
                      <a:prstDash val="solid"/>
                      <a:round/>
                      <a:headEnd type="none" w="sm" len="sm"/>
                      <a:tailEnd type="none" w="sm" len="sm"/>
                    </a:lnB>
                    <a:solidFill>
                      <a:schemeClr val="tx1">
                        <a:lumMod val="75000"/>
                        <a:lumOff val="25000"/>
                      </a:schemeClr>
                    </a:solidFill>
                  </a:tcPr>
                </a:tc>
                <a:tc>
                  <a:txBody>
                    <a:bodyPr/>
                    <a:lstStyle/>
                    <a:p>
                      <a:pPr marL="0" marR="0" lvl="0" indent="0" algn="l" rtl="0">
                        <a:lnSpc>
                          <a:spcPct val="100000"/>
                        </a:lnSpc>
                        <a:spcBef>
                          <a:spcPts val="0"/>
                        </a:spcBef>
                        <a:spcAft>
                          <a:spcPts val="0"/>
                        </a:spcAft>
                        <a:buClr>
                          <a:srgbClr val="D9D9D9"/>
                        </a:buClr>
                        <a:buSzPts val="1000"/>
                        <a:buFont typeface="Roboto"/>
                        <a:buNone/>
                      </a:pPr>
                      <a:r>
                        <a:rPr lang="en-AU" sz="1000" b="1" u="none" strike="noStrike" cap="none" dirty="0">
                          <a:solidFill>
                            <a:srgbClr val="D9D9D9"/>
                          </a:solidFill>
                          <a:latin typeface="Roboto"/>
                          <a:ea typeface="Roboto"/>
                        </a:rPr>
                        <a:t>Examples of how you could improve on the soft skill</a:t>
                      </a:r>
                      <a:endParaRPr dirty="0" err="1"/>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solidFill>
                      <a:schemeClr val="tx1">
                        <a:lumMod val="75000"/>
                        <a:lumOff val="25000"/>
                      </a:schemeClr>
                    </a:solidFill>
                  </a:tcPr>
                </a:tc>
                <a:extLst>
                  <a:ext uri="{0D108BD9-81ED-4DB2-BD59-A6C34878D82A}">
                    <a16:rowId xmlns:a16="http://schemas.microsoft.com/office/drawing/2014/main" val="10000"/>
                  </a:ext>
                </a:extLst>
              </a:tr>
              <a:tr h="361500">
                <a:tc>
                  <a:txBody>
                    <a:bodyPr/>
                    <a:lstStyle/>
                    <a:p>
                      <a:pPr marL="0" marR="0" lvl="0" indent="0">
                        <a:lnSpc>
                          <a:spcPct val="100000"/>
                        </a:lnSpc>
                        <a:spcBef>
                          <a:spcPts val="0"/>
                        </a:spcBef>
                        <a:spcAft>
                          <a:spcPts val="0"/>
                        </a:spcAft>
                        <a:buNone/>
                      </a:pPr>
                      <a:r>
                        <a:rPr lang="en-GB" sz="900" b="0" i="0" u="none" strike="noStrike" cap="none" noProof="0" dirty="0">
                          <a:solidFill>
                            <a:srgbClr val="92D050"/>
                          </a:solidFill>
                          <a:latin typeface="Roboto"/>
                        </a:rPr>
                        <a:t>Communication &amp; Collaboration</a:t>
                      </a:r>
                      <a:endParaRPr lang="en-US" sz="900" b="0" i="0" u="none" strike="noStrike" cap="none" noProof="0" dirty="0">
                        <a:solidFill>
                          <a:schemeClr val="bg1">
                            <a:lumMod val="85000"/>
                          </a:schemeClr>
                        </a:solidFill>
                        <a:latin typeface="Roboto"/>
                        <a:sym typeface="Roboto"/>
                      </a:endParaRPr>
                    </a:p>
                    <a:p>
                      <a:pPr marL="0" marR="0" lvl="0" indent="0" rtl="0">
                        <a:lnSpc>
                          <a:spcPct val="100000"/>
                        </a:lnSpc>
                        <a:spcBef>
                          <a:spcPts val="0"/>
                        </a:spcBef>
                        <a:spcAft>
                          <a:spcPts val="0"/>
                        </a:spcAft>
                        <a:buClr>
                          <a:schemeClr val="dk1"/>
                        </a:buClr>
                        <a:buSzPts val="900"/>
                        <a:buFont typeface="Arial"/>
                        <a:buNone/>
                      </a:pPr>
                      <a:endParaRPr sz="900" dirty="0">
                        <a:solidFill>
                          <a:srgbClr val="9E9E9E"/>
                        </a:solidFill>
                        <a:latin typeface="Roboto"/>
                        <a:ea typeface="Roboto"/>
                        <a:cs typeface="Roboto"/>
                        <a:sym typeface="Roboto"/>
                      </a:endParaRPr>
                    </a:p>
                  </a:txBody>
                  <a:tcPr marL="91425" marR="91425" marT="91425" marB="91425">
                    <a:lnL w="19050" cap="flat" cmpd="sng">
                      <a:solidFill>
                        <a:srgbClr val="666666"/>
                      </a:solidFill>
                      <a:prstDash val="solid"/>
                      <a:round/>
                      <a:headEnd type="none" w="sm" len="sm"/>
                      <a:tailEnd type="none" w="sm" len="sm"/>
                    </a:lnL>
                    <a:lnR w="19050" cap="flat" cmpd="sng" algn="ctr">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solidFill>
                        <a:srgbClr val="666666"/>
                      </a:solidFill>
                      <a:prstDash val="solid"/>
                      <a:round/>
                      <a:headEnd type="none" w="sm" len="sm"/>
                      <a:tailEnd type="none" w="sm" len="sm"/>
                    </a:lnB>
                  </a:tcPr>
                </a:tc>
                <a:tc>
                  <a:txBody>
                    <a:bodyPr/>
                    <a:lstStyle/>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By actively seeking feedback for ideas, asking for others inputs and suggestions.</a:t>
                      </a:r>
                    </a:p>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Be more open towards listening to others and taking on their ideas, even if we disagree on things</a:t>
                      </a:r>
                    </a:p>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Actively seek out opportunities to present to others, and network with others</a:t>
                      </a:r>
                    </a:p>
                    <a:p>
                      <a:pPr marL="0" marR="0" lvl="0" indent="0" algn="l">
                        <a:lnSpc>
                          <a:spcPct val="100000"/>
                        </a:lnSpc>
                        <a:spcBef>
                          <a:spcPts val="0"/>
                        </a:spcBef>
                        <a:spcAft>
                          <a:spcPts val="0"/>
                        </a:spcAft>
                        <a:buNone/>
                      </a:pPr>
                      <a:endParaRPr lang="en-AU" sz="900" b="0" i="0" u="none" strike="noStrike" cap="none" noProof="0" dirty="0">
                        <a:solidFill>
                          <a:srgbClr val="92D050"/>
                        </a:solidFill>
                        <a:latin typeface="Roboto"/>
                      </a:endParaRP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1"/>
                  </a:ext>
                </a:extLst>
              </a:tr>
              <a:tr h="347850">
                <a:tc>
                  <a:txBody>
                    <a:bodyPr/>
                    <a:lstStyle/>
                    <a:p>
                      <a:pPr marL="0" marR="0" lvl="0" indent="0">
                        <a:lnSpc>
                          <a:spcPct val="100000"/>
                        </a:lnSpc>
                        <a:spcBef>
                          <a:spcPts val="0"/>
                        </a:spcBef>
                        <a:spcAft>
                          <a:spcPts val="0"/>
                        </a:spcAft>
                        <a:buNone/>
                      </a:pPr>
                      <a:r>
                        <a:rPr lang="en-GB" sz="900" b="0" i="0" u="none" strike="noStrike" cap="none" noProof="0" dirty="0">
                          <a:solidFill>
                            <a:srgbClr val="92D050"/>
                          </a:solidFill>
                          <a:latin typeface="Roboto"/>
                        </a:rPr>
                        <a:t>Problem solving</a:t>
                      </a:r>
                      <a:endParaRPr lang="en-US" sz="900" b="0" i="0" u="none" strike="noStrike" cap="none" noProof="0" dirty="0">
                        <a:solidFill>
                          <a:schemeClr val="bg1">
                            <a:lumMod val="85000"/>
                          </a:schemeClr>
                        </a:solidFill>
                        <a:latin typeface="Roboto"/>
                      </a:endParaRPr>
                    </a:p>
                    <a:p>
                      <a:pPr marL="0" marR="0" lvl="0" indent="0">
                        <a:lnSpc>
                          <a:spcPct val="100000"/>
                        </a:lnSpc>
                        <a:spcBef>
                          <a:spcPts val="0"/>
                        </a:spcBef>
                        <a:spcAft>
                          <a:spcPts val="0"/>
                        </a:spcAft>
                        <a:buNone/>
                      </a:pPr>
                      <a:endParaRPr lang="en-US" sz="900" b="0" i="0" u="none" strike="noStrike" cap="none" noProof="0" dirty="0">
                        <a:solidFill>
                          <a:schemeClr val="bg1">
                            <a:lumMod val="85000"/>
                          </a:schemeClr>
                        </a:solidFill>
                        <a:latin typeface="Roboto"/>
                      </a:endParaRPr>
                    </a:p>
                  </a:txBody>
                  <a:tcPr marL="91425" marR="91425" marT="91425" marB="91425">
                    <a:lnL w="19050" cap="flat" cmpd="sng">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tc>
                  <a:txBody>
                    <a:bodyPr/>
                    <a:lstStyle/>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Brainstorming problems and potential problems that could come up during a project, come up with multiple solutions for each and write them down</a:t>
                      </a:r>
                    </a:p>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Ensure enough testing is done early in projects when it is easy to change things, problem solve and test different solutions to potential issues</a:t>
                      </a:r>
                    </a:p>
                    <a:p>
                      <a:pPr marL="0" marR="0" lvl="0" indent="0" algn="l">
                        <a:lnSpc>
                          <a:spcPct val="100000"/>
                        </a:lnSpc>
                        <a:spcBef>
                          <a:spcPts val="0"/>
                        </a:spcBef>
                        <a:spcAft>
                          <a:spcPts val="0"/>
                        </a:spcAft>
                        <a:buNone/>
                      </a:pPr>
                      <a:endParaRPr lang="en-AU" sz="900" b="0" i="0" u="none" strike="noStrike" cap="none" noProof="0" dirty="0">
                        <a:solidFill>
                          <a:srgbClr val="92D050"/>
                        </a:solidFill>
                        <a:latin typeface="Roboto"/>
                      </a:endParaRP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2"/>
                  </a:ext>
                </a:extLst>
              </a:tr>
              <a:tr h="347849">
                <a:tc>
                  <a:txBody>
                    <a:bodyPr/>
                    <a:lstStyle/>
                    <a:p>
                      <a:pPr marL="0" marR="0" lvl="0" indent="0">
                        <a:lnSpc>
                          <a:spcPct val="100000"/>
                        </a:lnSpc>
                        <a:spcBef>
                          <a:spcPts val="0"/>
                        </a:spcBef>
                        <a:spcAft>
                          <a:spcPts val="0"/>
                        </a:spcAft>
                        <a:buNone/>
                      </a:pPr>
                      <a:r>
                        <a:rPr lang="en-GB" sz="900" b="0" i="0" u="none" strike="noStrike" noProof="0" dirty="0">
                          <a:solidFill>
                            <a:srgbClr val="92D050"/>
                          </a:solidFill>
                          <a:latin typeface="Roboto"/>
                        </a:rPr>
                        <a:t>Creativity</a:t>
                      </a:r>
                      <a:endParaRPr lang="en-US" sz="900" b="0" i="0" u="none" strike="noStrike" noProof="0" dirty="0">
                        <a:solidFill>
                          <a:schemeClr val="bg1">
                            <a:lumMod val="85000"/>
                          </a:schemeClr>
                        </a:solidFill>
                        <a:latin typeface="Roboto"/>
                      </a:endParaRPr>
                    </a:p>
                    <a:p>
                      <a:pPr marL="0" marR="0" lvl="0" indent="0">
                        <a:lnSpc>
                          <a:spcPct val="100000"/>
                        </a:lnSpc>
                        <a:spcBef>
                          <a:spcPts val="0"/>
                        </a:spcBef>
                        <a:spcAft>
                          <a:spcPts val="0"/>
                        </a:spcAft>
                        <a:buNone/>
                      </a:pPr>
                      <a:endParaRPr lang="en-US" sz="900" b="0" i="0" u="none" strike="noStrike" noProof="0" dirty="0">
                        <a:solidFill>
                          <a:schemeClr val="bg1">
                            <a:lumMod val="85000"/>
                          </a:schemeClr>
                        </a:solidFill>
                        <a:latin typeface="Roboto"/>
                      </a:endParaRPr>
                    </a:p>
                  </a:txBody>
                  <a:tcPr marL="91425" marR="91425" marT="91425" marB="91425">
                    <a:lnL w="19050">
                      <a:solidFill>
                        <a:srgbClr val="666666"/>
                      </a:solidFill>
                    </a:lnL>
                    <a:lnR w="19050">
                      <a:solidFill>
                        <a:srgbClr val="666666"/>
                      </a:solidFill>
                    </a:lnR>
                    <a:lnT w="19050" cap="flat" cmpd="sng" algn="ctr">
                      <a:solidFill>
                        <a:srgbClr val="666666"/>
                      </a:solidFill>
                      <a:prstDash val="solid"/>
                      <a:round/>
                      <a:headEnd type="none" w="sm" len="sm"/>
                      <a:tailEnd type="none" w="sm" len="sm"/>
                    </a:lnT>
                    <a:lnB w="19050">
                      <a:solidFill>
                        <a:srgbClr val="666666"/>
                      </a:solidFill>
                    </a:lnB>
                  </a:tcPr>
                </a:tc>
                <a:tc>
                  <a:txBody>
                    <a:bodyPr/>
                    <a:lstStyle/>
                    <a:p>
                      <a:pPr marL="0" lvl="0" indent="0" algn="l">
                        <a:lnSpc>
                          <a:spcPct val="100000"/>
                        </a:lnSpc>
                        <a:spcBef>
                          <a:spcPts val="0"/>
                        </a:spcBef>
                        <a:spcAft>
                          <a:spcPts val="0"/>
                        </a:spcAft>
                        <a:buNone/>
                      </a:pPr>
                      <a:r>
                        <a:rPr lang="en-AU" sz="900" b="0" i="0" u="none" strike="noStrike" cap="none" noProof="0" dirty="0">
                          <a:solidFill>
                            <a:srgbClr val="92D050"/>
                          </a:solidFill>
                          <a:latin typeface="Roboto"/>
                        </a:rPr>
                        <a:t>Write down and draw out game ideas, level and plans when they pop up, practice coming up with ideas and solutions for areas that I'm not already comfortable with, for example come up with games and levels for games or ideas that I would not play myself.</a:t>
                      </a:r>
                    </a:p>
                    <a:p>
                      <a:pPr marL="0" lvl="0" indent="0" algn="l">
                        <a:lnSpc>
                          <a:spcPct val="100000"/>
                        </a:lnSpc>
                        <a:spcBef>
                          <a:spcPts val="0"/>
                        </a:spcBef>
                        <a:spcAft>
                          <a:spcPts val="0"/>
                        </a:spcAft>
                        <a:buNone/>
                      </a:pPr>
                      <a:endParaRPr lang="en-AU" sz="900" b="0" i="0" u="none" strike="noStrike" cap="none" noProof="0" dirty="0">
                        <a:solidFill>
                          <a:srgbClr val="92D050"/>
                        </a:solidFill>
                        <a:latin typeface="Roboto"/>
                      </a:endParaRPr>
                    </a:p>
                    <a:p>
                      <a:pPr marL="0" lvl="0" indent="0" algn="l">
                        <a:lnSpc>
                          <a:spcPct val="100000"/>
                        </a:lnSpc>
                        <a:spcBef>
                          <a:spcPts val="0"/>
                        </a:spcBef>
                        <a:spcAft>
                          <a:spcPts val="0"/>
                        </a:spcAft>
                        <a:buNone/>
                      </a:pPr>
                      <a:endParaRPr lang="en-AU" sz="900" b="0" i="0" u="none" strike="noStrike" cap="none" noProof="0" dirty="0">
                        <a:solidFill>
                          <a:srgbClr val="92D050"/>
                        </a:solidFill>
                        <a:latin typeface="Roboto"/>
                      </a:endParaRPr>
                    </a:p>
                  </a:txBody>
                  <a:tcPr marL="91425" marR="91425" marT="91425" marB="91425">
                    <a:lnL w="19050">
                      <a:solidFill>
                        <a:srgbClr val="666666"/>
                      </a:solidFill>
                    </a:lnL>
                    <a:lnR w="19050">
                      <a:solidFill>
                        <a:srgbClr val="666666"/>
                      </a:solidFill>
                    </a:lnR>
                    <a:lnT w="19050" cap="flat" cmpd="sng" algn="ctr">
                      <a:solidFill>
                        <a:srgbClr val="666666"/>
                      </a:solidFill>
                      <a:prstDash val="solid"/>
                      <a:round/>
                      <a:headEnd type="none" w="sm" len="sm"/>
                      <a:tailEnd type="none" w="sm" len="sm"/>
                    </a:lnT>
                    <a:lnB w="19050">
                      <a:solidFill>
                        <a:srgbClr val="666666"/>
                      </a:solidFill>
                    </a:lnB>
                  </a:tcPr>
                </a:tc>
                <a:extLst>
                  <a:ext uri="{0D108BD9-81ED-4DB2-BD59-A6C34878D82A}">
                    <a16:rowId xmlns:a16="http://schemas.microsoft.com/office/drawing/2014/main" val="3932064688"/>
                  </a:ext>
                </a:extLst>
              </a:tr>
            </a:tbl>
          </a:graphicData>
        </a:graphic>
      </p:graphicFrame>
      <p:sp>
        <p:nvSpPr>
          <p:cNvPr id="253" name="Google Shape;253;p40"/>
          <p:cNvSpPr txBox="1">
            <a:spLocks noGrp="1"/>
          </p:cNvSpPr>
          <p:nvPr>
            <p:ph type="title"/>
          </p:nvPr>
        </p:nvSpPr>
        <p:spPr>
          <a:xfrm>
            <a:off x="323525" y="205975"/>
            <a:ext cx="8490900" cy="857400"/>
          </a:xfrm>
          <a:prstGeom prst="rect">
            <a:avLst/>
          </a:prstGeom>
          <a:noFill/>
          <a:ln>
            <a:noFill/>
          </a:ln>
        </p:spPr>
        <p:txBody>
          <a:bodyPr spcFirstLastPara="1" wrap="square" lIns="91425" tIns="45700" rIns="91425" bIns="45700" anchor="ctr" anchorCtr="0">
            <a:noAutofit/>
          </a:bodyPr>
          <a:lstStyle/>
          <a:p>
            <a:r>
              <a:rPr lang="en-AU" sz="3600" b="0" dirty="0">
                <a:latin typeface="Roboto"/>
                <a:ea typeface="Roboto"/>
                <a:cs typeface="Roboto"/>
                <a:sym typeface="Roboto"/>
              </a:rPr>
              <a:t>Self-Assessment | </a:t>
            </a:r>
            <a:r>
              <a:rPr lang="en-AU" sz="3000" b="0" dirty="0">
                <a:solidFill>
                  <a:srgbClr val="8CB3E3"/>
                </a:solidFill>
                <a:latin typeface="Roboto"/>
                <a:ea typeface="Roboto"/>
                <a:cs typeface="Roboto"/>
                <a:sym typeface="Roboto"/>
              </a:rPr>
              <a:t>Soft Skills</a:t>
            </a:r>
            <a:endParaRPr lang="en-US" sz="3000" b="0" dirty="0">
              <a:ea typeface="Roboto"/>
            </a:endParaRPr>
          </a:p>
        </p:txBody>
      </p:sp>
      <p:sp>
        <p:nvSpPr>
          <p:cNvPr id="254" name="Google Shape;254;p40"/>
          <p:cNvSpPr txBox="1">
            <a:spLocks noGrp="1"/>
          </p:cNvSpPr>
          <p:nvPr>
            <p:ph type="body" idx="1"/>
          </p:nvPr>
        </p:nvSpPr>
        <p:spPr>
          <a:xfrm>
            <a:off x="382075" y="1063375"/>
            <a:ext cx="7900200" cy="294300"/>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900" dirty="0">
                <a:solidFill>
                  <a:schemeClr val="bg1">
                    <a:lumMod val="75000"/>
                  </a:schemeClr>
                </a:solidFill>
                <a:latin typeface="Roboto"/>
                <a:ea typeface="Roboto"/>
                <a:cs typeface="Roboto"/>
                <a:sym typeface="Roboto"/>
              </a:rPr>
              <a:t>Identify three soft skills that relate to your career goals and provide an example of how you could improve on each.</a:t>
            </a:r>
            <a:endParaRPr lang="en-US" dirty="0">
              <a:solidFill>
                <a:schemeClr val="bg1">
                  <a:lumMod val="75000"/>
                </a:schemeClr>
              </a:solidFill>
            </a:endParaRPr>
          </a:p>
        </p:txBody>
      </p:sp>
    </p:spTree>
    <p:extLst>
      <p:ext uri="{BB962C8B-B14F-4D97-AF65-F5344CB8AC3E}">
        <p14:creationId xmlns:p14="http://schemas.microsoft.com/office/powerpoint/2010/main" val="14530544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graphicFrame>
        <p:nvGraphicFramePr>
          <p:cNvPr id="252" name="Google Shape;252;p40"/>
          <p:cNvGraphicFramePr/>
          <p:nvPr>
            <p:extLst>
              <p:ext uri="{D42A27DB-BD31-4B8C-83A1-F6EECF244321}">
                <p14:modId xmlns:p14="http://schemas.microsoft.com/office/powerpoint/2010/main" val="154917536"/>
              </p:ext>
            </p:extLst>
          </p:nvPr>
        </p:nvGraphicFramePr>
        <p:xfrm>
          <a:off x="445238" y="1402168"/>
          <a:ext cx="8184100" cy="2813784"/>
        </p:xfrm>
        <a:graphic>
          <a:graphicData uri="http://schemas.openxmlformats.org/drawingml/2006/table">
            <a:tbl>
              <a:tblPr>
                <a:noFill/>
                <a:tableStyleId>{2DE40A0A-F175-4DEE-BA99-264EB937CA04}</a:tableStyleId>
              </a:tblPr>
              <a:tblGrid>
                <a:gridCol w="1574405">
                  <a:extLst>
                    <a:ext uri="{9D8B030D-6E8A-4147-A177-3AD203B41FA5}">
                      <a16:colId xmlns:a16="http://schemas.microsoft.com/office/drawing/2014/main" val="20000"/>
                    </a:ext>
                  </a:extLst>
                </a:gridCol>
                <a:gridCol w="6609695">
                  <a:extLst>
                    <a:ext uri="{9D8B030D-6E8A-4147-A177-3AD203B41FA5}">
                      <a16:colId xmlns:a16="http://schemas.microsoft.com/office/drawing/2014/main" val="20002"/>
                    </a:ext>
                  </a:extLst>
                </a:gridCol>
              </a:tblGrid>
              <a:tr h="344994">
                <a:tc>
                  <a:txBody>
                    <a:bodyPr/>
                    <a:lstStyle/>
                    <a:p>
                      <a:pPr marL="0" marR="0" lvl="0" indent="0" algn="l" rtl="0">
                        <a:lnSpc>
                          <a:spcPct val="100000"/>
                        </a:lnSpc>
                        <a:spcBef>
                          <a:spcPts val="0"/>
                        </a:spcBef>
                        <a:spcAft>
                          <a:spcPts val="0"/>
                        </a:spcAft>
                        <a:buClr>
                          <a:srgbClr val="00B0F0"/>
                        </a:buClr>
                        <a:buSzPts val="1000"/>
                        <a:buFont typeface="Calibri"/>
                        <a:buNone/>
                      </a:pPr>
                      <a:r>
                        <a:rPr lang="en-AU" sz="1000" b="1" u="none" strike="noStrike" cap="none" dirty="0">
                          <a:solidFill>
                            <a:srgbClr val="D9D9D9"/>
                          </a:solidFill>
                          <a:latin typeface="Roboto"/>
                          <a:ea typeface="Roboto"/>
                        </a:rPr>
                        <a:t>Technical skills</a:t>
                      </a:r>
                    </a:p>
                  </a:txBody>
                  <a:tcPr marL="91425" marR="91425" marT="91425" marB="91425">
                    <a:lnL w="19050" cap="flat" cmpd="sng">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solidFill>
                        <a:srgbClr val="666666"/>
                      </a:solidFill>
                      <a:prstDash val="solid"/>
                      <a:round/>
                      <a:headEnd type="none" w="sm" len="sm"/>
                      <a:tailEnd type="none" w="sm" len="sm"/>
                    </a:lnB>
                    <a:solidFill>
                      <a:schemeClr val="tx1">
                        <a:lumMod val="75000"/>
                        <a:lumOff val="25000"/>
                      </a:schemeClr>
                    </a:solidFill>
                  </a:tcPr>
                </a:tc>
                <a:tc>
                  <a:txBody>
                    <a:bodyPr/>
                    <a:lstStyle/>
                    <a:p>
                      <a:pPr marL="0" marR="0" lvl="0" indent="0" algn="l" rtl="0">
                        <a:lnSpc>
                          <a:spcPct val="100000"/>
                        </a:lnSpc>
                        <a:spcBef>
                          <a:spcPts val="0"/>
                        </a:spcBef>
                        <a:spcAft>
                          <a:spcPts val="0"/>
                        </a:spcAft>
                        <a:buClr>
                          <a:srgbClr val="D9D9D9"/>
                        </a:buClr>
                        <a:buSzPts val="1000"/>
                        <a:buFont typeface="Roboto"/>
                        <a:buNone/>
                      </a:pPr>
                      <a:r>
                        <a:rPr lang="en-AU" sz="1000" b="1" u="none" strike="noStrike" cap="none" dirty="0">
                          <a:solidFill>
                            <a:srgbClr val="D9D9D9"/>
                          </a:solidFill>
                          <a:latin typeface="Roboto"/>
                          <a:ea typeface="Roboto"/>
                        </a:rPr>
                        <a:t>Examples of how you could improve on the technical skill</a:t>
                      </a:r>
                      <a:endParaRPr dirty="0" err="1"/>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solidFill>
                      <a:schemeClr val="tx1">
                        <a:lumMod val="75000"/>
                        <a:lumOff val="25000"/>
                      </a:schemeClr>
                    </a:solidFill>
                  </a:tcPr>
                </a:tc>
                <a:extLst>
                  <a:ext uri="{0D108BD9-81ED-4DB2-BD59-A6C34878D82A}">
                    <a16:rowId xmlns:a16="http://schemas.microsoft.com/office/drawing/2014/main" val="10000"/>
                  </a:ext>
                </a:extLst>
              </a:tr>
              <a:tr h="361500">
                <a:tc>
                  <a:txBody>
                    <a:bodyPr/>
                    <a:lstStyle/>
                    <a:p>
                      <a:pPr marL="0" marR="0" lvl="0" indent="0">
                        <a:lnSpc>
                          <a:spcPct val="100000"/>
                        </a:lnSpc>
                        <a:spcBef>
                          <a:spcPts val="0"/>
                        </a:spcBef>
                        <a:spcAft>
                          <a:spcPts val="0"/>
                        </a:spcAft>
                        <a:buNone/>
                      </a:pPr>
                      <a:r>
                        <a:rPr lang="en-GB" sz="900" b="0" i="0" u="none" strike="noStrike" cap="none" noProof="0" dirty="0">
                          <a:solidFill>
                            <a:srgbClr val="92D050"/>
                          </a:solidFill>
                          <a:latin typeface="Roboto"/>
                        </a:rPr>
                        <a:t>Documentation</a:t>
                      </a:r>
                      <a:endParaRPr lang="en-US" sz="900" b="0" i="0" u="none" strike="noStrike" cap="none" noProof="0" dirty="0">
                        <a:solidFill>
                          <a:schemeClr val="bg1">
                            <a:lumMod val="85000"/>
                          </a:schemeClr>
                        </a:solidFill>
                        <a:latin typeface="Roboto"/>
                        <a:sym typeface="Roboto"/>
                      </a:endParaRPr>
                    </a:p>
                    <a:p>
                      <a:pPr marL="0" marR="0" lvl="0" indent="0" rtl="0">
                        <a:lnSpc>
                          <a:spcPct val="100000"/>
                        </a:lnSpc>
                        <a:spcBef>
                          <a:spcPts val="0"/>
                        </a:spcBef>
                        <a:spcAft>
                          <a:spcPts val="0"/>
                        </a:spcAft>
                        <a:buClr>
                          <a:schemeClr val="dk1"/>
                        </a:buClr>
                        <a:buSzPts val="900"/>
                        <a:buFont typeface="Arial"/>
                        <a:buNone/>
                      </a:pPr>
                      <a:endParaRPr sz="900" dirty="0">
                        <a:solidFill>
                          <a:srgbClr val="9E9E9E"/>
                        </a:solidFill>
                        <a:latin typeface="Roboto"/>
                        <a:ea typeface="Roboto"/>
                        <a:cs typeface="Roboto"/>
                        <a:sym typeface="Roboto"/>
                      </a:endParaRPr>
                    </a:p>
                  </a:txBody>
                  <a:tcPr marL="91425" marR="91425" marT="91425" marB="91425">
                    <a:lnL w="19050" cap="flat" cmpd="sng">
                      <a:solidFill>
                        <a:srgbClr val="666666"/>
                      </a:solidFill>
                      <a:prstDash val="solid"/>
                      <a:round/>
                      <a:headEnd type="none" w="sm" len="sm"/>
                      <a:tailEnd type="none" w="sm" len="sm"/>
                    </a:lnL>
                    <a:lnR w="19050" cap="flat" cmpd="sng" algn="ctr">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solidFill>
                        <a:srgbClr val="666666"/>
                      </a:solidFill>
                      <a:prstDash val="solid"/>
                      <a:round/>
                      <a:headEnd type="none" w="sm" len="sm"/>
                      <a:tailEnd type="none" w="sm" len="sm"/>
                    </a:lnB>
                  </a:tcPr>
                </a:tc>
                <a:tc>
                  <a:txBody>
                    <a:bodyPr/>
                    <a:lstStyle/>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Practice writing out and structing Game design documents, research new methods to better pace and describe a document for different roles, Read over other documentation and take notes to better understand structure, or things that my own documents may be missing.</a:t>
                      </a: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1"/>
                  </a:ext>
                </a:extLst>
              </a:tr>
              <a:tr h="347850">
                <a:tc>
                  <a:txBody>
                    <a:bodyPr/>
                    <a:lstStyle/>
                    <a:p>
                      <a:pPr marL="0" marR="0" lvl="0" indent="0">
                        <a:lnSpc>
                          <a:spcPct val="100000"/>
                        </a:lnSpc>
                        <a:spcBef>
                          <a:spcPts val="0"/>
                        </a:spcBef>
                        <a:spcAft>
                          <a:spcPts val="0"/>
                        </a:spcAft>
                        <a:buNone/>
                      </a:pPr>
                      <a:r>
                        <a:rPr lang="en-GB" sz="900" b="0" i="0" u="none" strike="noStrike" cap="none" noProof="0" dirty="0">
                          <a:solidFill>
                            <a:srgbClr val="92D050"/>
                          </a:solidFill>
                          <a:latin typeface="Roboto"/>
                        </a:rPr>
                        <a:t>Level Design</a:t>
                      </a:r>
                      <a:endParaRPr lang="en-US" sz="900" b="0" i="0" u="none" strike="noStrike" cap="none" noProof="0" dirty="0">
                        <a:solidFill>
                          <a:schemeClr val="bg1">
                            <a:lumMod val="85000"/>
                          </a:schemeClr>
                        </a:solidFill>
                        <a:latin typeface="Roboto"/>
                      </a:endParaRPr>
                    </a:p>
                    <a:p>
                      <a:pPr marL="0" marR="0" lvl="0" indent="0">
                        <a:lnSpc>
                          <a:spcPct val="100000"/>
                        </a:lnSpc>
                        <a:spcBef>
                          <a:spcPts val="0"/>
                        </a:spcBef>
                        <a:spcAft>
                          <a:spcPts val="0"/>
                        </a:spcAft>
                        <a:buNone/>
                      </a:pPr>
                      <a:endParaRPr lang="en-US" sz="900" b="0" i="0" u="none" strike="noStrike" cap="none" noProof="0" dirty="0">
                        <a:solidFill>
                          <a:schemeClr val="bg1">
                            <a:lumMod val="85000"/>
                          </a:schemeClr>
                        </a:solidFill>
                        <a:latin typeface="Roboto"/>
                      </a:endParaRPr>
                    </a:p>
                  </a:txBody>
                  <a:tcPr marL="91425" marR="91425" marT="91425" marB="91425">
                    <a:lnL w="19050" cap="flat" cmpd="sng">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tc>
                  <a:txBody>
                    <a:bodyPr/>
                    <a:lstStyle/>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Practice building structures and environments from pictures on the internet, ensure scaling is done correctly through searching the internet, as well as pasting the character model around the screen as a reference</a:t>
                      </a:r>
                    </a:p>
                    <a:p>
                      <a:pPr marL="0" marR="0" lvl="0" indent="0" algn="l">
                        <a:lnSpc>
                          <a:spcPct val="100000"/>
                        </a:lnSpc>
                        <a:spcBef>
                          <a:spcPts val="0"/>
                        </a:spcBef>
                        <a:spcAft>
                          <a:spcPts val="0"/>
                        </a:spcAft>
                        <a:buNone/>
                      </a:pPr>
                      <a:r>
                        <a:rPr lang="en-AU" sz="900" b="0" i="0" u="none" strike="noStrike" cap="none" noProof="0" dirty="0">
                          <a:solidFill>
                            <a:srgbClr val="92D050"/>
                          </a:solidFill>
                          <a:latin typeface="Roboto"/>
                        </a:rPr>
                        <a:t>Watch GDC videos and others discussing how professionals come up with their designs, and environments and what they consider in the design process, look up other designers portfolios on LinkedIn and other websites and see how they make their levels.</a:t>
                      </a:r>
                    </a:p>
                    <a:p>
                      <a:pPr marL="0" marR="0" lvl="0" indent="0" algn="l">
                        <a:lnSpc>
                          <a:spcPct val="100000"/>
                        </a:lnSpc>
                        <a:spcBef>
                          <a:spcPts val="0"/>
                        </a:spcBef>
                        <a:spcAft>
                          <a:spcPts val="0"/>
                        </a:spcAft>
                        <a:buNone/>
                      </a:pPr>
                      <a:endParaRPr lang="en-AU" sz="900" b="0" i="0" u="none" strike="noStrike" cap="none" noProof="0" dirty="0">
                        <a:solidFill>
                          <a:srgbClr val="92D050"/>
                        </a:solidFill>
                        <a:latin typeface="Roboto"/>
                      </a:endParaRPr>
                    </a:p>
                  </a:txBody>
                  <a:tcPr marL="91425" marR="91425" marT="91425" marB="91425">
                    <a:lnL w="19050" cap="flat" cmpd="sng" algn="ctr">
                      <a:solidFill>
                        <a:srgbClr val="666666"/>
                      </a:solidFill>
                      <a:prstDash val="solid"/>
                      <a:round/>
                      <a:headEnd type="none" w="sm" len="sm"/>
                      <a:tailEnd type="none" w="sm" len="sm"/>
                    </a:lnL>
                    <a:lnR w="19050" cap="flat" cmpd="sng">
                      <a:solidFill>
                        <a:srgbClr val="666666"/>
                      </a:solidFill>
                      <a:prstDash val="solid"/>
                      <a:round/>
                      <a:headEnd type="none" w="sm" len="sm"/>
                      <a:tailEnd type="none" w="sm" len="sm"/>
                    </a:lnR>
                    <a:lnT w="19050" cap="flat" cmpd="sng" algn="ctr">
                      <a:solidFill>
                        <a:srgbClr val="666666"/>
                      </a:solidFill>
                      <a:prstDash val="solid"/>
                      <a:round/>
                      <a:headEnd type="none" w="sm" len="sm"/>
                      <a:tailEnd type="none" w="sm" len="sm"/>
                    </a:lnT>
                    <a:lnB w="19050" cap="flat" cmpd="sng" algn="ctr">
                      <a:solidFill>
                        <a:srgbClr val="666666"/>
                      </a:solidFill>
                      <a:prstDash val="solid"/>
                      <a:round/>
                      <a:headEnd type="none" w="sm" len="sm"/>
                      <a:tailEnd type="none" w="sm" len="sm"/>
                    </a:lnB>
                  </a:tcPr>
                </a:tc>
                <a:extLst>
                  <a:ext uri="{0D108BD9-81ED-4DB2-BD59-A6C34878D82A}">
                    <a16:rowId xmlns:a16="http://schemas.microsoft.com/office/drawing/2014/main" val="10002"/>
                  </a:ext>
                </a:extLst>
              </a:tr>
              <a:tr h="347849">
                <a:tc>
                  <a:txBody>
                    <a:bodyPr/>
                    <a:lstStyle/>
                    <a:p>
                      <a:pPr marL="0" marR="0" lvl="0" indent="0">
                        <a:lnSpc>
                          <a:spcPct val="100000"/>
                        </a:lnSpc>
                        <a:spcBef>
                          <a:spcPts val="0"/>
                        </a:spcBef>
                        <a:spcAft>
                          <a:spcPts val="0"/>
                        </a:spcAft>
                        <a:buNone/>
                      </a:pPr>
                      <a:r>
                        <a:rPr lang="en-GB" sz="900" b="0" i="0" u="none" strike="noStrike" noProof="0" dirty="0">
                          <a:solidFill>
                            <a:srgbClr val="92D050"/>
                          </a:solidFill>
                          <a:latin typeface="Roboto"/>
                        </a:rPr>
                        <a:t>Game engine skills</a:t>
                      </a:r>
                      <a:endParaRPr lang="en-US" sz="900" b="0" i="0" u="none" strike="noStrike" noProof="0" dirty="0">
                        <a:solidFill>
                          <a:schemeClr val="bg1">
                            <a:lumMod val="85000"/>
                          </a:schemeClr>
                        </a:solidFill>
                        <a:latin typeface="Roboto"/>
                      </a:endParaRPr>
                    </a:p>
                    <a:p>
                      <a:pPr marL="0" marR="0" lvl="0" indent="0">
                        <a:lnSpc>
                          <a:spcPct val="100000"/>
                        </a:lnSpc>
                        <a:spcBef>
                          <a:spcPts val="0"/>
                        </a:spcBef>
                        <a:spcAft>
                          <a:spcPts val="0"/>
                        </a:spcAft>
                        <a:buNone/>
                      </a:pPr>
                      <a:endParaRPr lang="en-US" sz="900" b="0" i="0" u="none" strike="noStrike" noProof="0" dirty="0">
                        <a:solidFill>
                          <a:schemeClr val="bg1">
                            <a:lumMod val="85000"/>
                          </a:schemeClr>
                        </a:solidFill>
                        <a:latin typeface="Roboto"/>
                      </a:endParaRPr>
                    </a:p>
                  </a:txBody>
                  <a:tcPr marL="91425" marR="91425" marT="91425" marB="91425">
                    <a:lnL w="19050">
                      <a:solidFill>
                        <a:srgbClr val="666666"/>
                      </a:solidFill>
                    </a:lnL>
                    <a:lnR w="19050">
                      <a:solidFill>
                        <a:srgbClr val="666666"/>
                      </a:solidFill>
                    </a:lnR>
                    <a:lnT w="19050" cap="flat" cmpd="sng" algn="ctr">
                      <a:solidFill>
                        <a:srgbClr val="666666"/>
                      </a:solidFill>
                      <a:prstDash val="solid"/>
                      <a:round/>
                      <a:headEnd type="none" w="sm" len="sm"/>
                      <a:tailEnd type="none" w="sm" len="sm"/>
                    </a:lnT>
                    <a:lnB w="19050">
                      <a:solidFill>
                        <a:srgbClr val="666666"/>
                      </a:solidFill>
                    </a:lnB>
                  </a:tcPr>
                </a:tc>
                <a:tc>
                  <a:txBody>
                    <a:bodyPr/>
                    <a:lstStyle/>
                    <a:p>
                      <a:pPr marL="0" lvl="0" indent="0" algn="l">
                        <a:lnSpc>
                          <a:spcPct val="100000"/>
                        </a:lnSpc>
                        <a:spcBef>
                          <a:spcPts val="0"/>
                        </a:spcBef>
                        <a:spcAft>
                          <a:spcPts val="0"/>
                        </a:spcAft>
                        <a:buNone/>
                      </a:pPr>
                      <a:r>
                        <a:rPr lang="en-AU" sz="900" b="0" i="0" u="none" strike="noStrike" cap="none" noProof="0" dirty="0">
                          <a:solidFill>
                            <a:srgbClr val="92D050"/>
                          </a:solidFill>
                          <a:latin typeface="Roboto"/>
                        </a:rPr>
                        <a:t>Practice in engine skills such as coding, grey boxing, using lighting and particle effects, follow tutorials as well as attempt to make scenes or functions from other games without a tutorial as guide.</a:t>
                      </a:r>
                    </a:p>
                    <a:p>
                      <a:pPr marL="0" lvl="0" indent="0" algn="l">
                        <a:lnSpc>
                          <a:spcPct val="100000"/>
                        </a:lnSpc>
                        <a:spcBef>
                          <a:spcPts val="0"/>
                        </a:spcBef>
                        <a:spcAft>
                          <a:spcPts val="0"/>
                        </a:spcAft>
                        <a:buNone/>
                      </a:pPr>
                      <a:endParaRPr lang="en-AU" sz="900" b="0" i="0" u="none" strike="noStrike" cap="none" noProof="0" dirty="0">
                        <a:solidFill>
                          <a:srgbClr val="92D050"/>
                        </a:solidFill>
                        <a:latin typeface="Roboto"/>
                      </a:endParaRPr>
                    </a:p>
                    <a:p>
                      <a:pPr marL="0" lvl="0" indent="0" algn="l">
                        <a:lnSpc>
                          <a:spcPct val="100000"/>
                        </a:lnSpc>
                        <a:spcBef>
                          <a:spcPts val="0"/>
                        </a:spcBef>
                        <a:spcAft>
                          <a:spcPts val="0"/>
                        </a:spcAft>
                        <a:buNone/>
                      </a:pPr>
                      <a:endParaRPr lang="en-AU" sz="900" b="0" i="0" u="none" strike="noStrike" cap="none" noProof="0" dirty="0">
                        <a:solidFill>
                          <a:srgbClr val="92D050"/>
                        </a:solidFill>
                        <a:latin typeface="Roboto"/>
                      </a:endParaRPr>
                    </a:p>
                    <a:p>
                      <a:pPr marL="0" lvl="0" indent="0" algn="l">
                        <a:lnSpc>
                          <a:spcPct val="100000"/>
                        </a:lnSpc>
                        <a:spcBef>
                          <a:spcPts val="0"/>
                        </a:spcBef>
                        <a:spcAft>
                          <a:spcPts val="0"/>
                        </a:spcAft>
                        <a:buNone/>
                      </a:pPr>
                      <a:endParaRPr lang="en-AU" sz="900" b="0" i="0" u="none" strike="noStrike" cap="none" noProof="0" dirty="0">
                        <a:solidFill>
                          <a:srgbClr val="92D050"/>
                        </a:solidFill>
                        <a:latin typeface="Roboto"/>
                      </a:endParaRPr>
                    </a:p>
                  </a:txBody>
                  <a:tcPr marL="91425" marR="91425" marT="91425" marB="91425">
                    <a:lnL w="19050">
                      <a:solidFill>
                        <a:srgbClr val="666666"/>
                      </a:solidFill>
                    </a:lnL>
                    <a:lnR w="19050">
                      <a:solidFill>
                        <a:srgbClr val="666666"/>
                      </a:solidFill>
                    </a:lnR>
                    <a:lnT w="19050" cap="flat" cmpd="sng" algn="ctr">
                      <a:solidFill>
                        <a:srgbClr val="666666"/>
                      </a:solidFill>
                      <a:prstDash val="solid"/>
                      <a:round/>
                      <a:headEnd type="none" w="sm" len="sm"/>
                      <a:tailEnd type="none" w="sm" len="sm"/>
                    </a:lnT>
                    <a:lnB w="19050">
                      <a:solidFill>
                        <a:srgbClr val="666666"/>
                      </a:solidFill>
                    </a:lnB>
                  </a:tcPr>
                </a:tc>
                <a:extLst>
                  <a:ext uri="{0D108BD9-81ED-4DB2-BD59-A6C34878D82A}">
                    <a16:rowId xmlns:a16="http://schemas.microsoft.com/office/drawing/2014/main" val="3932064688"/>
                  </a:ext>
                </a:extLst>
              </a:tr>
            </a:tbl>
          </a:graphicData>
        </a:graphic>
      </p:graphicFrame>
      <p:sp>
        <p:nvSpPr>
          <p:cNvPr id="253" name="Google Shape;253;p40"/>
          <p:cNvSpPr txBox="1">
            <a:spLocks noGrp="1"/>
          </p:cNvSpPr>
          <p:nvPr>
            <p:ph type="title"/>
          </p:nvPr>
        </p:nvSpPr>
        <p:spPr>
          <a:xfrm>
            <a:off x="323525" y="205975"/>
            <a:ext cx="8490900" cy="857400"/>
          </a:xfrm>
          <a:prstGeom prst="rect">
            <a:avLst/>
          </a:prstGeom>
          <a:noFill/>
          <a:ln>
            <a:noFill/>
          </a:ln>
        </p:spPr>
        <p:txBody>
          <a:bodyPr spcFirstLastPara="1" wrap="square" lIns="91425" tIns="45700" rIns="91425" bIns="45700" anchor="ctr" anchorCtr="0">
            <a:noAutofit/>
          </a:bodyPr>
          <a:lstStyle/>
          <a:p>
            <a:r>
              <a:rPr lang="en-AU" sz="3600" b="0" dirty="0">
                <a:latin typeface="Roboto"/>
                <a:ea typeface="Roboto"/>
                <a:cs typeface="Roboto"/>
                <a:sym typeface="Roboto"/>
              </a:rPr>
              <a:t>Self-Assessment | </a:t>
            </a:r>
            <a:r>
              <a:rPr lang="en-AU" sz="3000" b="0" dirty="0">
                <a:solidFill>
                  <a:srgbClr val="8CB3E3"/>
                </a:solidFill>
                <a:latin typeface="Roboto"/>
                <a:ea typeface="Roboto"/>
                <a:cs typeface="Roboto"/>
                <a:sym typeface="Roboto"/>
              </a:rPr>
              <a:t>Technical Skills</a:t>
            </a:r>
            <a:endParaRPr lang="en-US" sz="3000" b="0" dirty="0">
              <a:ea typeface="Roboto"/>
            </a:endParaRPr>
          </a:p>
        </p:txBody>
      </p:sp>
      <p:sp>
        <p:nvSpPr>
          <p:cNvPr id="254" name="Google Shape;254;p40"/>
          <p:cNvSpPr txBox="1">
            <a:spLocks noGrp="1"/>
          </p:cNvSpPr>
          <p:nvPr>
            <p:ph type="body" idx="1"/>
          </p:nvPr>
        </p:nvSpPr>
        <p:spPr>
          <a:xfrm>
            <a:off x="382075" y="1063375"/>
            <a:ext cx="7900200" cy="294300"/>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900" dirty="0">
                <a:solidFill>
                  <a:schemeClr val="bg1">
                    <a:lumMod val="75000"/>
                  </a:schemeClr>
                </a:solidFill>
                <a:latin typeface="Roboto"/>
                <a:ea typeface="Roboto"/>
                <a:cs typeface="Roboto"/>
                <a:sym typeface="Roboto"/>
              </a:rPr>
              <a:t>Identify three technical skills that relate to your career goals and provide an example of how you could improve on each.</a:t>
            </a:r>
            <a:endParaRPr lang="en-US" dirty="0">
              <a:solidFill>
                <a:schemeClr val="bg1">
                  <a:lumMod val="75000"/>
                </a:schemeClr>
              </a:solidFill>
            </a:endParaRPr>
          </a:p>
        </p:txBody>
      </p:sp>
    </p:spTree>
    <p:extLst>
      <p:ext uri="{BB962C8B-B14F-4D97-AF65-F5344CB8AC3E}">
        <p14:creationId xmlns:p14="http://schemas.microsoft.com/office/powerpoint/2010/main" val="9755823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9" name="Google Shape;409;p66"/>
          <p:cNvSpPr txBox="1"/>
          <p:nvPr/>
        </p:nvSpPr>
        <p:spPr>
          <a:xfrm>
            <a:off x="323528" y="1063375"/>
            <a:ext cx="8064900" cy="3394500"/>
          </a:xfrm>
          <a:prstGeom prst="rect">
            <a:avLst/>
          </a:prstGeom>
          <a:noFill/>
          <a:ln>
            <a:noFill/>
          </a:ln>
        </p:spPr>
        <p:txBody>
          <a:bodyPr spcFirstLastPara="1" wrap="square" lIns="91425" tIns="45700" rIns="91425" bIns="45700" anchor="t" anchorCtr="0">
            <a:noAutofit/>
          </a:bodyPr>
          <a:lstStyle/>
          <a:p>
            <a:pPr marL="0" lvl="0" indent="0" rtl="0">
              <a:lnSpc>
                <a:spcPct val="115000"/>
              </a:lnSpc>
              <a:spcBef>
                <a:spcPts val="0"/>
              </a:spcBef>
              <a:spcAft>
                <a:spcPts val="0"/>
              </a:spcAft>
              <a:buClr>
                <a:schemeClr val="dk1"/>
              </a:buClr>
              <a:buSzPts val="1100"/>
              <a:buFont typeface="Arial"/>
              <a:buNone/>
            </a:pPr>
            <a:endParaRPr lang="en-US" sz="900">
              <a:solidFill>
                <a:srgbClr val="B7B7B7"/>
              </a:solidFill>
              <a:latin typeface="Roboto"/>
              <a:ea typeface="Roboto"/>
              <a:cs typeface="Roboto"/>
              <a:sym typeface="Roboto"/>
            </a:endParaRPr>
          </a:p>
        </p:txBody>
      </p:sp>
      <p:sp>
        <p:nvSpPr>
          <p:cNvPr id="4" name="Google Shape;173;p27">
            <a:extLst>
              <a:ext uri="{FF2B5EF4-FFF2-40B4-BE49-F238E27FC236}">
                <a16:creationId xmlns:a16="http://schemas.microsoft.com/office/drawing/2014/main" id="{44FB46B9-0317-4CEF-861A-A36F8E349EA6}"/>
              </a:ext>
            </a:extLst>
          </p:cNvPr>
          <p:cNvSpPr/>
          <p:nvPr/>
        </p:nvSpPr>
        <p:spPr>
          <a:xfrm>
            <a:off x="0" y="1666864"/>
            <a:ext cx="9143999" cy="1415772"/>
          </a:xfrm>
          <a:prstGeom prst="roundRect">
            <a:avLst>
              <a:gd name="adj" fmla="val 3186"/>
            </a:avLst>
          </a:prstGeom>
          <a:gradFill>
            <a:gsLst>
              <a:gs pos="0">
                <a:srgbClr val="1F3D5F"/>
              </a:gs>
              <a:gs pos="60000">
                <a:srgbClr val="1F3D5F"/>
              </a:gs>
              <a:gs pos="100000">
                <a:srgbClr val="1F3D5F">
                  <a:alpha val="0"/>
                </a:srgbClr>
              </a:gs>
            </a:gsLst>
            <a:lin ang="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5" name="Google Shape;174;p27">
            <a:extLst>
              <a:ext uri="{FF2B5EF4-FFF2-40B4-BE49-F238E27FC236}">
                <a16:creationId xmlns:a16="http://schemas.microsoft.com/office/drawing/2014/main" id="{1C8796AF-8B06-4F1B-A618-25F3C7D00C9D}"/>
              </a:ext>
            </a:extLst>
          </p:cNvPr>
          <p:cNvSpPr/>
          <p:nvPr/>
        </p:nvSpPr>
        <p:spPr>
          <a:xfrm>
            <a:off x="755071" y="2051584"/>
            <a:ext cx="7633855" cy="646331"/>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B0F0"/>
              </a:buClr>
              <a:buSzPts val="3600"/>
              <a:buFont typeface="Roboto"/>
              <a:buNone/>
            </a:pPr>
            <a:r>
              <a:rPr lang="en-AU" sz="3600" b="1" i="0" u="none" strike="noStrike" cap="none">
                <a:solidFill>
                  <a:srgbClr val="00B0F0"/>
                </a:solidFill>
                <a:latin typeface="Roboto"/>
                <a:ea typeface="Roboto"/>
                <a:sym typeface="Roboto"/>
              </a:rPr>
              <a:t>Industry Research</a:t>
            </a: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038654374"/>
      </p:ext>
    </p:extLst>
  </p:cSld>
  <p:clrMapOvr>
    <a:masterClrMapping/>
  </p:clrMapOvr>
</p:sld>
</file>

<file path=ppt/theme/theme1.xml><?xml version="1.0" encoding="utf-8"?>
<a:theme xmlns:a="http://schemas.openxmlformats.org/drawingml/2006/main" name="Office Theme1">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1">
  <a:themeElements>
    <a:clrScheme name="Custom 3">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92D050"/>
      </a:hlink>
      <a:folHlink>
        <a:srgbClr val="92D05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9BFE79EEFF38044A11019CEE007DDE6" ma:contentTypeVersion="7" ma:contentTypeDescription="Create a new document." ma:contentTypeScope="" ma:versionID="66806c5819f447532219ef727f07979c">
  <xsd:schema xmlns:xsd="http://www.w3.org/2001/XMLSchema" xmlns:xs="http://www.w3.org/2001/XMLSchema" xmlns:p="http://schemas.microsoft.com/office/2006/metadata/properties" xmlns:ns3="567eb223-c954-43ef-86e6-f51cbe2176d2" xmlns:ns4="5e8cf3c1-cbd6-4258-a4e0-9edbf225504e" targetNamespace="http://schemas.microsoft.com/office/2006/metadata/properties" ma:root="true" ma:fieldsID="a36a9d1e3ff244a366974e38c660a028" ns3:_="" ns4:_="">
    <xsd:import namespace="567eb223-c954-43ef-86e6-f51cbe2176d2"/>
    <xsd:import namespace="5e8cf3c1-cbd6-4258-a4e0-9edbf225504e"/>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67eb223-c954-43ef-86e6-f51cbe2176d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5e8cf3c1-cbd6-4258-a4e0-9edbf225504e"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55D2E7F-1A1D-4689-9803-A383A66DF58B}">
  <ds:schemaRefs>
    <ds:schemaRef ds:uri="http://schemas.microsoft.com/sharepoint/v3/contenttype/forms"/>
  </ds:schemaRefs>
</ds:datastoreItem>
</file>

<file path=customXml/itemProps2.xml><?xml version="1.0" encoding="utf-8"?>
<ds:datastoreItem xmlns:ds="http://schemas.openxmlformats.org/officeDocument/2006/customXml" ds:itemID="{9520183E-D117-49BD-970A-99499DF9A44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67eb223-c954-43ef-86e6-f51cbe2176d2"/>
    <ds:schemaRef ds:uri="5e8cf3c1-cbd6-4258-a4e0-9edbf225504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2F8FD06-6DF9-45FC-B2C5-AB7D7B6CFB25}">
  <ds:schemaRefs>
    <ds:schemaRef ds:uri="http://purl.org/dc/terms/"/>
    <ds:schemaRef ds:uri="5e8cf3c1-cbd6-4258-a4e0-9edbf225504e"/>
    <ds:schemaRef ds:uri="http://schemas.microsoft.com/office/2006/metadata/properties"/>
    <ds:schemaRef ds:uri="http://schemas.microsoft.com/office/infopath/2007/PartnerControls"/>
    <ds:schemaRef ds:uri="http://schemas.microsoft.com/office/2006/documentManagement/types"/>
    <ds:schemaRef ds:uri="http://www.w3.org/XML/1998/namespace"/>
    <ds:schemaRef ds:uri="http://purl.org/dc/dcmitype/"/>
    <ds:schemaRef ds:uri="http://schemas.openxmlformats.org/package/2006/metadata/core-properties"/>
    <ds:schemaRef ds:uri="567eb223-c954-43ef-86e6-f51cbe2176d2"/>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450</TotalTime>
  <Words>3650</Words>
  <Application>Microsoft Office PowerPoint</Application>
  <PresentationFormat>On-screen Show (16:9)</PresentationFormat>
  <Paragraphs>364</Paragraphs>
  <Slides>29</Slides>
  <Notes>29</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29</vt:i4>
      </vt:variant>
    </vt:vector>
  </HeadingPairs>
  <TitlesOfParts>
    <vt:vector size="34" baseType="lpstr">
      <vt:lpstr>Arial</vt:lpstr>
      <vt:lpstr>Roboto</vt:lpstr>
      <vt:lpstr>Calibri</vt:lpstr>
      <vt:lpstr>Office Theme1</vt:lpstr>
      <vt:lpstr>Office Theme1</vt:lpstr>
      <vt:lpstr>PowerPoint Presentation</vt:lpstr>
      <vt:lpstr>Introduction</vt:lpstr>
      <vt:lpstr>Submission | Guidelines</vt:lpstr>
      <vt:lpstr>PowerPoint Presentation</vt:lpstr>
      <vt:lpstr>Self-Assessment | Career Goals</vt:lpstr>
      <vt:lpstr>Self-Assessment | Feedback</vt:lpstr>
      <vt:lpstr>Self-Assessment | Soft Skills</vt:lpstr>
      <vt:lpstr>Self-Assessment | Technical Skills</vt:lpstr>
      <vt:lpstr>PowerPoint Presentation</vt:lpstr>
      <vt:lpstr>Industry Research | Job Advert 1</vt:lpstr>
      <vt:lpstr>Industry Research | Job Advert 2</vt:lpstr>
      <vt:lpstr>Industry Research | Portfolio 1</vt:lpstr>
      <vt:lpstr>Industry Research | Portfolio 2</vt:lpstr>
      <vt:lpstr>Industry Research | Local Company</vt:lpstr>
      <vt:lpstr>Industry Research | Local Projects </vt:lpstr>
      <vt:lpstr>Industry Research | International Company</vt:lpstr>
      <vt:lpstr>Industry Research | International Projects </vt:lpstr>
      <vt:lpstr>Industry Research | Knowledge</vt:lpstr>
      <vt:lpstr>Industry Research | Industry Bodies </vt:lpstr>
      <vt:lpstr>Industry Research | Industry Event </vt:lpstr>
      <vt:lpstr>Industry Research | Research links</vt:lpstr>
      <vt:lpstr>PowerPoint Presentation</vt:lpstr>
      <vt:lpstr>Professional Development Plan | Network</vt:lpstr>
      <vt:lpstr>Professional Development Plan | Networking</vt:lpstr>
      <vt:lpstr>Professional Development Plan | Networking</vt:lpstr>
      <vt:lpstr>Professional Development Plan | Career Plan</vt:lpstr>
      <vt:lpstr>Professional Development Plan | Feedback</vt:lpstr>
      <vt:lpstr>PowerPoint Presentation</vt:lpstr>
      <vt:lpstr>Evaluation | Career Plan/Goals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3D Art Pipeline Assessment 1</dc:title>
  <dc:creator>Stephen Honegger</dc:creator>
  <cp:lastModifiedBy>Sebastian Anderson</cp:lastModifiedBy>
  <cp:revision>786</cp:revision>
  <dcterms:modified xsi:type="dcterms:W3CDTF">2022-08-18T11:34:32Z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0x010100F9BFE79EEFF38044A11019CEE007DDE6</vt:lpwstr>
  </property>
</Properties>
</file>

<file path=docProps/thumbnail.jpeg>
</file>